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57" r:id="rId3"/>
    <p:sldId id="265" r:id="rId4"/>
    <p:sldId id="268" r:id="rId5"/>
    <p:sldId id="282" r:id="rId6"/>
    <p:sldId id="281" r:id="rId7"/>
    <p:sldId id="261" r:id="rId8"/>
    <p:sldId id="280" r:id="rId9"/>
    <p:sldId id="269" r:id="rId10"/>
    <p:sldId id="259" r:id="rId11"/>
    <p:sldId id="264" r:id="rId12"/>
    <p:sldId id="266" r:id="rId13"/>
    <p:sldId id="286" r:id="rId14"/>
    <p:sldId id="267" r:id="rId15"/>
    <p:sldId id="262" r:id="rId16"/>
    <p:sldId id="263" r:id="rId17"/>
    <p:sldId id="270" r:id="rId18"/>
    <p:sldId id="272" r:id="rId19"/>
    <p:sldId id="283" r:id="rId20"/>
    <p:sldId id="273" r:id="rId21"/>
    <p:sldId id="274" r:id="rId22"/>
    <p:sldId id="275" r:id="rId23"/>
    <p:sldId id="276" r:id="rId24"/>
    <p:sldId id="277" r:id="rId25"/>
    <p:sldId id="278" r:id="rId26"/>
    <p:sldId id="279" r:id="rId27"/>
    <p:sldId id="284" r:id="rId28"/>
    <p:sldId id="285" r:id="rId29"/>
    <p:sldId id="25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72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7"/>
    <p:restoredTop sz="80483"/>
  </p:normalViewPr>
  <p:slideViewPr>
    <p:cSldViewPr snapToGrid="0" snapToObjects="1" showGuides="1">
      <p:cViewPr>
        <p:scale>
          <a:sx n="115" d="100"/>
          <a:sy n="115" d="100"/>
        </p:scale>
        <p:origin x="-280"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png>
</file>

<file path=ppt/media/image17.tiff>
</file>

<file path=ppt/media/image2.tiff>
</file>

<file path=ppt/media/image3.tiff>
</file>

<file path=ppt/media/image4.png>
</file>

<file path=ppt/media/image5.png>
</file>

<file path=ppt/media/image6.pn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427C93-001A-8F4C-93A1-D04D593432D2}" type="datetimeFigureOut">
              <a:rPr lang="en-US" smtClean="0"/>
              <a:t>2/24/16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3ADCE-7C6C-744B-BB4F-D916BCAA43C2}" type="slidenum">
              <a:rPr lang="en-US" smtClean="0"/>
              <a:t>‹#›</a:t>
            </a:fld>
            <a:endParaRPr lang="en-US"/>
          </a:p>
        </p:txBody>
      </p:sp>
    </p:spTree>
    <p:extLst>
      <p:ext uri="{BB962C8B-B14F-4D97-AF65-F5344CB8AC3E}">
        <p14:creationId xmlns:p14="http://schemas.microsoft.com/office/powerpoint/2010/main" val="609774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how a monolith is built</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3</a:t>
            </a:fld>
            <a:endParaRPr lang="en-US"/>
          </a:p>
        </p:txBody>
      </p:sp>
    </p:spTree>
    <p:extLst>
      <p:ext uri="{BB962C8B-B14F-4D97-AF65-F5344CB8AC3E}">
        <p14:creationId xmlns:p14="http://schemas.microsoft.com/office/powerpoint/2010/main" val="12486561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our software</a:t>
            </a:r>
            <a:r>
              <a:rPr lang="en-US" baseline="0" dirty="0" smtClean="0"/>
              <a:t> systems do not create friction in the organization</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15</a:t>
            </a:fld>
            <a:endParaRPr lang="en-US"/>
          </a:p>
        </p:txBody>
      </p:sp>
    </p:spTree>
    <p:extLst>
      <p:ext uri="{BB962C8B-B14F-4D97-AF65-F5344CB8AC3E}">
        <p14:creationId xmlns:p14="http://schemas.microsoft.com/office/powerpoint/2010/main" val="627621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18</a:t>
            </a:fld>
            <a:endParaRPr lang="en-US"/>
          </a:p>
        </p:txBody>
      </p:sp>
    </p:spTree>
    <p:extLst>
      <p:ext uri="{BB962C8B-B14F-4D97-AF65-F5344CB8AC3E}">
        <p14:creationId xmlns:p14="http://schemas.microsoft.com/office/powerpoint/2010/main" val="1096181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19</a:t>
            </a:fld>
            <a:endParaRPr lang="en-US"/>
          </a:p>
        </p:txBody>
      </p:sp>
    </p:spTree>
    <p:extLst>
      <p:ext uri="{BB962C8B-B14F-4D97-AF65-F5344CB8AC3E}">
        <p14:creationId xmlns:p14="http://schemas.microsoft.com/office/powerpoint/2010/main" val="13212224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20</a:t>
            </a:fld>
            <a:endParaRPr lang="en-US"/>
          </a:p>
        </p:txBody>
      </p:sp>
    </p:spTree>
    <p:extLst>
      <p:ext uri="{BB962C8B-B14F-4D97-AF65-F5344CB8AC3E}">
        <p14:creationId xmlns:p14="http://schemas.microsoft.com/office/powerpoint/2010/main" val="6652510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21</a:t>
            </a:fld>
            <a:endParaRPr lang="en-US"/>
          </a:p>
        </p:txBody>
      </p:sp>
    </p:spTree>
    <p:extLst>
      <p:ext uri="{BB962C8B-B14F-4D97-AF65-F5344CB8AC3E}">
        <p14:creationId xmlns:p14="http://schemas.microsoft.com/office/powerpoint/2010/main" val="13300075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22</a:t>
            </a:fld>
            <a:endParaRPr lang="en-US"/>
          </a:p>
        </p:txBody>
      </p:sp>
    </p:spTree>
    <p:extLst>
      <p:ext uri="{BB962C8B-B14F-4D97-AF65-F5344CB8AC3E}">
        <p14:creationId xmlns:p14="http://schemas.microsoft.com/office/powerpoint/2010/main" val="9699823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23</a:t>
            </a:fld>
            <a:endParaRPr lang="en-US"/>
          </a:p>
        </p:txBody>
      </p:sp>
    </p:spTree>
    <p:extLst>
      <p:ext uri="{BB962C8B-B14F-4D97-AF65-F5344CB8AC3E}">
        <p14:creationId xmlns:p14="http://schemas.microsoft.com/office/powerpoint/2010/main" val="7245624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replay any chain of events for debugging</a:t>
            </a:r>
            <a:r>
              <a:rPr lang="en-US" baseline="0" dirty="0" smtClean="0"/>
              <a:t> purposes (and quality checks of production)</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24</a:t>
            </a:fld>
            <a:endParaRPr lang="en-US"/>
          </a:p>
        </p:txBody>
      </p:sp>
    </p:spTree>
    <p:extLst>
      <p:ext uri="{BB962C8B-B14F-4D97-AF65-F5344CB8AC3E}">
        <p14:creationId xmlns:p14="http://schemas.microsoft.com/office/powerpoint/2010/main" val="387105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our features are smaller, the testing effort hasn’t changed.</a:t>
            </a:r>
          </a:p>
          <a:p>
            <a:r>
              <a:rPr lang="en-US" baseline="0" dirty="0" smtClean="0"/>
              <a:t>We can rely some on test automation, but even these test suites can get inflated.</a:t>
            </a:r>
          </a:p>
          <a:p>
            <a:r>
              <a:rPr lang="en-US" baseline="0" dirty="0" smtClean="0"/>
              <a:t>I’m not trying to enter the debate.</a:t>
            </a:r>
          </a:p>
          <a:p>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4</a:t>
            </a:fld>
            <a:endParaRPr lang="en-US"/>
          </a:p>
        </p:txBody>
      </p:sp>
    </p:spTree>
    <p:extLst>
      <p:ext uri="{BB962C8B-B14F-4D97-AF65-F5344CB8AC3E}">
        <p14:creationId xmlns:p14="http://schemas.microsoft.com/office/powerpoint/2010/main" val="1618458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how a monolith is built</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5</a:t>
            </a:fld>
            <a:endParaRPr lang="en-US"/>
          </a:p>
        </p:txBody>
      </p:sp>
    </p:spTree>
    <p:extLst>
      <p:ext uri="{BB962C8B-B14F-4D97-AF65-F5344CB8AC3E}">
        <p14:creationId xmlns:p14="http://schemas.microsoft.com/office/powerpoint/2010/main" val="879952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is what we have done</a:t>
            </a:r>
            <a:r>
              <a:rPr lang="is-IS" baseline="0" dirty="0" smtClean="0"/>
              <a:t>…</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6</a:t>
            </a:fld>
            <a:endParaRPr lang="en-US"/>
          </a:p>
        </p:txBody>
      </p:sp>
    </p:spTree>
    <p:extLst>
      <p:ext uri="{BB962C8B-B14F-4D97-AF65-F5344CB8AC3E}">
        <p14:creationId xmlns:p14="http://schemas.microsoft.com/office/powerpoint/2010/main" val="674092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you do system-wide logging?</a:t>
            </a:r>
          </a:p>
          <a:p>
            <a:r>
              <a:rPr lang="en-US" dirty="0" smtClean="0"/>
              <a:t>Mention</a:t>
            </a:r>
            <a:r>
              <a:rPr lang="en-US" baseline="0" dirty="0" smtClean="0"/>
              <a:t> ESB bus (expensive, requires specialized skillsets, did I </a:t>
            </a:r>
            <a:r>
              <a:rPr lang="en-US" baseline="0" smtClean="0"/>
              <a:t>say expensive).</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7</a:t>
            </a:fld>
            <a:endParaRPr lang="en-US"/>
          </a:p>
        </p:txBody>
      </p:sp>
    </p:spTree>
    <p:extLst>
      <p:ext uri="{BB962C8B-B14F-4D97-AF65-F5344CB8AC3E}">
        <p14:creationId xmlns:p14="http://schemas.microsoft.com/office/powerpoint/2010/main" val="695217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you do system-wide logging?</a:t>
            </a:r>
          </a:p>
          <a:p>
            <a:r>
              <a:rPr lang="en-US" sz="3600" b="1" dirty="0" smtClean="0"/>
              <a:t>Mention</a:t>
            </a:r>
            <a:r>
              <a:rPr lang="en-US" sz="3600" b="1" baseline="0" dirty="0" smtClean="0"/>
              <a:t> ESB bus (expensive, requires specialized skillsets, did I say expensive).</a:t>
            </a:r>
            <a:endParaRPr lang="en-US" sz="3600" b="1" dirty="0"/>
          </a:p>
        </p:txBody>
      </p:sp>
      <p:sp>
        <p:nvSpPr>
          <p:cNvPr id="4" name="Slide Number Placeholder 3"/>
          <p:cNvSpPr>
            <a:spLocks noGrp="1"/>
          </p:cNvSpPr>
          <p:nvPr>
            <p:ph type="sldNum" sz="quarter" idx="10"/>
          </p:nvPr>
        </p:nvSpPr>
        <p:spPr/>
        <p:txBody>
          <a:bodyPr/>
          <a:lstStyle/>
          <a:p>
            <a:fld id="{0FB3ADCE-7C6C-744B-BB4F-D916BCAA43C2}" type="slidenum">
              <a:rPr lang="en-US" smtClean="0"/>
              <a:t>8</a:t>
            </a:fld>
            <a:endParaRPr lang="en-US"/>
          </a:p>
        </p:txBody>
      </p:sp>
    </p:spTree>
    <p:extLst>
      <p:ext uri="{BB962C8B-B14F-4D97-AF65-F5344CB8AC3E}">
        <p14:creationId xmlns:p14="http://schemas.microsoft.com/office/powerpoint/2010/main" val="81348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10</a:t>
            </a:fld>
            <a:endParaRPr lang="en-US"/>
          </a:p>
        </p:txBody>
      </p:sp>
    </p:spTree>
    <p:extLst>
      <p:ext uri="{BB962C8B-B14F-4D97-AF65-F5344CB8AC3E}">
        <p14:creationId xmlns:p14="http://schemas.microsoft.com/office/powerpoint/2010/main" val="828203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12</a:t>
            </a:fld>
            <a:endParaRPr lang="en-US"/>
          </a:p>
        </p:txBody>
      </p:sp>
    </p:spTree>
    <p:extLst>
      <p:ext uri="{BB962C8B-B14F-4D97-AF65-F5344CB8AC3E}">
        <p14:creationId xmlns:p14="http://schemas.microsoft.com/office/powerpoint/2010/main" val="7703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13</a:t>
            </a:fld>
            <a:endParaRPr lang="en-US"/>
          </a:p>
        </p:txBody>
      </p:sp>
    </p:spTree>
    <p:extLst>
      <p:ext uri="{BB962C8B-B14F-4D97-AF65-F5344CB8AC3E}">
        <p14:creationId xmlns:p14="http://schemas.microsoft.com/office/powerpoint/2010/main" val="13969920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2/24/16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734751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2/24/16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961009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2/24/16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455871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2/24/16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128432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72642-E148-EB47-9432-A82D27F56024}" type="datetimeFigureOut">
              <a:rPr lang="en-US" smtClean="0"/>
              <a:t>2/24/16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338953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672642-E148-EB47-9432-A82D27F56024}" type="datetimeFigureOut">
              <a:rPr lang="en-US" smtClean="0"/>
              <a:t>2/24/16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1669531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672642-E148-EB47-9432-A82D27F56024}" type="datetimeFigureOut">
              <a:rPr lang="en-US" smtClean="0"/>
              <a:t>2/24/16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799782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672642-E148-EB47-9432-A82D27F56024}" type="datetimeFigureOut">
              <a:rPr lang="en-US" smtClean="0"/>
              <a:t>2/24/16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838633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72642-E148-EB47-9432-A82D27F56024}" type="datetimeFigureOut">
              <a:rPr lang="en-US" smtClean="0"/>
              <a:t>2/24/16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975605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72642-E148-EB47-9432-A82D27F56024}" type="datetimeFigureOut">
              <a:rPr lang="en-US" smtClean="0"/>
              <a:t>2/24/16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962598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72642-E148-EB47-9432-A82D27F56024}" type="datetimeFigureOut">
              <a:rPr lang="en-US" smtClean="0"/>
              <a:t>2/24/16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14016010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672642-E148-EB47-9432-A82D27F56024}" type="datetimeFigureOut">
              <a:rPr lang="en-US" smtClean="0"/>
              <a:t>2/24/16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C8C310-B9C9-F546-BFA1-0522B9918D02}" type="slidenum">
              <a:rPr lang="en-US" smtClean="0"/>
              <a:t>‹#›</a:t>
            </a:fld>
            <a:endParaRPr lang="en-US"/>
          </a:p>
        </p:txBody>
      </p:sp>
    </p:spTree>
    <p:extLst>
      <p:ext uri="{BB962C8B-B14F-4D97-AF65-F5344CB8AC3E}">
        <p14:creationId xmlns:p14="http://schemas.microsoft.com/office/powerpoint/2010/main" val="1250058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9.tiff"/><Relationship Id="rId5" Type="http://schemas.openxmlformats.org/officeDocument/2006/relationships/image" Target="../media/image10.tiff"/><Relationship Id="rId6" Type="http://schemas.openxmlformats.org/officeDocument/2006/relationships/image" Target="../media/image11.tiff"/><Relationship Id="rId7" Type="http://schemas.openxmlformats.org/officeDocument/2006/relationships/image" Target="../media/image12.tiff"/><Relationship Id="rId8" Type="http://schemas.openxmlformats.org/officeDocument/2006/relationships/image" Target="../media/image13.tiff"/><Relationship Id="rId9" Type="http://schemas.openxmlformats.org/officeDocument/2006/relationships/image" Target="../media/image14.tiff"/><Relationship Id="rId10" Type="http://schemas.openxmlformats.org/officeDocument/2006/relationships/image" Target="../media/image15.tiff"/><Relationship Id="rId11"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tiff"/></Relationships>
</file>

<file path=ppt/slides/_rels/slide27.xml.rels><?xml version="1.0" encoding="UTF-8" standalone="yes"?>
<Relationships xmlns="http://schemas.openxmlformats.org/package/2006/relationships"><Relationship Id="rId3" Type="http://schemas.openxmlformats.org/officeDocument/2006/relationships/hyperlink" Target="http://www.infoq.com/presentations/Domain-Event-Driven-Architecture" TargetMode="External"/><Relationship Id="rId4" Type="http://schemas.openxmlformats.org/officeDocument/2006/relationships/hyperlink" Target="http://www.enterpriseintegrationpatterns.com/docs/EDA.pdf" TargetMode="External"/><Relationship Id="rId1" Type="http://schemas.openxmlformats.org/officeDocument/2006/relationships/slideLayout" Target="../slideLayouts/slideLayout2.xml"/><Relationship Id="rId2" Type="http://schemas.openxmlformats.org/officeDocument/2006/relationships/hyperlink" Target="https://github.com/shawnewallace/choreographed_proces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Event Driven Architecture</a:t>
            </a:r>
            <a:endParaRPr lang="en-US" dirty="0"/>
          </a:p>
        </p:txBody>
      </p:sp>
      <p:sp>
        <p:nvSpPr>
          <p:cNvPr id="3" name="Subtitle 2"/>
          <p:cNvSpPr>
            <a:spLocks noGrp="1"/>
          </p:cNvSpPr>
          <p:nvPr>
            <p:ph type="subTitle" idx="1"/>
          </p:nvPr>
        </p:nvSpPr>
        <p:spPr/>
        <p:txBody>
          <a:bodyPr/>
          <a:lstStyle/>
          <a:p>
            <a:r>
              <a:rPr lang="en-US" dirty="0" smtClean="0"/>
              <a:t>A primer…</a:t>
            </a:r>
          </a:p>
          <a:p>
            <a:endParaRPr lang="en-US" dirty="0"/>
          </a:p>
          <a:p>
            <a:r>
              <a:rPr lang="en-US" dirty="0" smtClean="0"/>
              <a:t>@</a:t>
            </a:r>
            <a:r>
              <a:rPr lang="en-US" dirty="0" err="1" smtClean="0"/>
              <a:t>ShawnWallace</a:t>
            </a:r>
            <a:endParaRPr lang="en-US" dirty="0"/>
          </a:p>
        </p:txBody>
      </p:sp>
      <p:pic>
        <p:nvPicPr>
          <p:cNvPr id="6" name="Picture 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9931" y="777295"/>
            <a:ext cx="5672137" cy="1371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Tree>
    <p:extLst>
      <p:ext uri="{BB962C8B-B14F-4D97-AF65-F5344CB8AC3E}">
        <p14:creationId xmlns:p14="http://schemas.microsoft.com/office/powerpoint/2010/main" val="931876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Driven Architecture</a:t>
            </a:r>
            <a:endParaRPr lang="en-US" dirty="0"/>
          </a:p>
        </p:txBody>
      </p:sp>
      <p:sp>
        <p:nvSpPr>
          <p:cNvPr id="3" name="Content Placeholder 2"/>
          <p:cNvSpPr>
            <a:spLocks noGrp="1"/>
          </p:cNvSpPr>
          <p:nvPr>
            <p:ph idx="1"/>
          </p:nvPr>
        </p:nvSpPr>
        <p:spPr/>
        <p:txBody>
          <a:bodyPr/>
          <a:lstStyle/>
          <a:p>
            <a:r>
              <a:rPr lang="en-US" dirty="0" smtClean="0"/>
              <a:t>No point-to-point integrations</a:t>
            </a:r>
          </a:p>
          <a:p>
            <a:r>
              <a:rPr lang="en-US" dirty="0" smtClean="0"/>
              <a:t>Loosely coupled, highly scalable systems</a:t>
            </a:r>
          </a:p>
          <a:p>
            <a:r>
              <a:rPr lang="en-US" smtClean="0"/>
              <a:t>Loosely coupled, TEAMS</a:t>
            </a:r>
            <a:endParaRPr lang="en-US" dirty="0" smtClean="0"/>
          </a:p>
          <a:p>
            <a:r>
              <a:rPr lang="en-US" dirty="0" smtClean="0"/>
              <a:t>Easier to test</a:t>
            </a:r>
          </a:p>
          <a:p>
            <a:r>
              <a:rPr lang="en-US" dirty="0" smtClean="0"/>
              <a:t>Easier to change</a:t>
            </a:r>
          </a:p>
          <a:p>
            <a:r>
              <a:rPr lang="en-US" dirty="0" smtClean="0"/>
              <a:t>Topology agnostic</a:t>
            </a:r>
            <a:endParaRPr lang="en-US" dirty="0"/>
          </a:p>
        </p:txBody>
      </p:sp>
      <p:pic>
        <p:nvPicPr>
          <p:cNvPr id="4" name="Picture 3"/>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20905609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Straight Arrow Connector 52"/>
          <p:cNvCxnSpPr/>
          <p:nvPr/>
        </p:nvCxnSpPr>
        <p:spPr>
          <a:xfrm flipH="1">
            <a:off x="6720289"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816906"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5366035" y="2837410"/>
            <a:ext cx="0"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Loosely Coupled</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23" name="Rounded Rectangle 22"/>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cxnSp>
        <p:nvCxnSpPr>
          <p:cNvPr id="36" name="Straight Arrow Connector 35"/>
          <p:cNvCxnSpPr/>
          <p:nvPr/>
        </p:nvCxnSpPr>
        <p:spPr>
          <a:xfrm flipH="1">
            <a:off x="2688117"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Event Bus</a:t>
            </a:r>
            <a:endParaRPr lang="en-US" dirty="0"/>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2441" y="300750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1919" y="3119307"/>
            <a:ext cx="264206" cy="264206"/>
          </a:xfrm>
          <a:prstGeom prst="rect">
            <a:avLst/>
          </a:prstGeom>
          <a:solidFill>
            <a:schemeClr val="bg1"/>
          </a:solidFill>
        </p:spPr>
      </p:pic>
      <p:cxnSp>
        <p:nvCxnSpPr>
          <p:cNvPr id="43" name="Straight Arrow Connector 42"/>
          <p:cNvCxnSpPr/>
          <p:nvPr/>
        </p:nvCxnSpPr>
        <p:spPr>
          <a:xfrm flipH="1">
            <a:off x="7948867" y="286041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5747" y="3007503"/>
            <a:ext cx="264206" cy="264206"/>
          </a:xfrm>
          <a:prstGeom prst="rect">
            <a:avLst/>
          </a:prstGeom>
          <a:solidFill>
            <a:schemeClr val="bg1"/>
          </a:solidFill>
        </p:spPr>
      </p:pic>
      <p:pic>
        <p:nvPicPr>
          <p:cNvPr id="46" name="Picture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3932" y="3083855"/>
            <a:ext cx="264206" cy="264206"/>
          </a:xfrm>
          <a:prstGeom prst="rect">
            <a:avLst/>
          </a:prstGeom>
          <a:solidFill>
            <a:schemeClr val="bg1"/>
          </a:solidFill>
        </p:spPr>
      </p:pic>
      <p:pic>
        <p:nvPicPr>
          <p:cNvPr id="48" name="Picture 4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6040912" y="387605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9210" y="4033290"/>
            <a:ext cx="264206" cy="264206"/>
          </a:xfrm>
          <a:prstGeom prst="rect">
            <a:avLst/>
          </a:prstGeom>
          <a:solidFill>
            <a:schemeClr val="bg1"/>
          </a:solidFill>
        </p:spPr>
      </p:pic>
      <p:cxnSp>
        <p:nvCxnSpPr>
          <p:cNvPr id="51" name="Straight Arrow Connector 50"/>
          <p:cNvCxnSpPr/>
          <p:nvPr/>
        </p:nvCxnSpPr>
        <p:spPr>
          <a:xfrm flipH="1">
            <a:off x="3518054" y="387769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5955" y="3031457"/>
            <a:ext cx="264206" cy="264206"/>
          </a:xfrm>
          <a:prstGeom prst="rect">
            <a:avLst/>
          </a:prstGeom>
          <a:solidFill>
            <a:schemeClr val="bg1"/>
          </a:solidFill>
        </p:spPr>
      </p:pic>
      <p:pic>
        <p:nvPicPr>
          <p:cNvPr id="54" name="Picture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2378" y="4061033"/>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9259416" y="28604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5" name="Picture 6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4164" y="3031457"/>
            <a:ext cx="264206" cy="264206"/>
          </a:xfrm>
          <a:prstGeom prst="rect">
            <a:avLst/>
          </a:prstGeom>
          <a:solidFill>
            <a:schemeClr val="bg1"/>
          </a:solidFill>
        </p:spPr>
      </p:pic>
      <p:pic>
        <p:nvPicPr>
          <p:cNvPr id="66" name="Picture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67" name="Straight Arrow Connector 66"/>
          <p:cNvCxnSpPr/>
          <p:nvPr/>
        </p:nvCxnSpPr>
        <p:spPr>
          <a:xfrm flipV="1">
            <a:off x="4190749"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3037" y="3175411"/>
            <a:ext cx="264206" cy="264206"/>
          </a:xfrm>
          <a:prstGeom prst="rect">
            <a:avLst/>
          </a:prstGeom>
          <a:solidFill>
            <a:schemeClr val="bg1"/>
          </a:solidFill>
        </p:spPr>
      </p:pic>
      <p:pic>
        <p:nvPicPr>
          <p:cNvPr id="34" name="Picture 33"/>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320005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Straight Arrow Connector 52"/>
          <p:cNvCxnSpPr/>
          <p:nvPr/>
        </p:nvCxnSpPr>
        <p:spPr>
          <a:xfrm flipH="1">
            <a:off x="6720289"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816906"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5366035" y="2837410"/>
            <a:ext cx="0"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Easy to Integrate New Systems</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23" name="Rounded Rectangle 22"/>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cxnSp>
        <p:nvCxnSpPr>
          <p:cNvPr id="36" name="Straight Arrow Connector 35"/>
          <p:cNvCxnSpPr/>
          <p:nvPr/>
        </p:nvCxnSpPr>
        <p:spPr>
          <a:xfrm flipH="1">
            <a:off x="2688117"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Event Bus</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2441" y="300750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1919" y="3119307"/>
            <a:ext cx="264206" cy="264206"/>
          </a:xfrm>
          <a:prstGeom prst="rect">
            <a:avLst/>
          </a:prstGeom>
          <a:solidFill>
            <a:schemeClr val="bg1"/>
          </a:solidFill>
        </p:spPr>
      </p:pic>
      <p:cxnSp>
        <p:nvCxnSpPr>
          <p:cNvPr id="43" name="Straight Arrow Connector 42"/>
          <p:cNvCxnSpPr/>
          <p:nvPr/>
        </p:nvCxnSpPr>
        <p:spPr>
          <a:xfrm flipH="1">
            <a:off x="7948867" y="286041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5747" y="3007503"/>
            <a:ext cx="264206" cy="264206"/>
          </a:xfrm>
          <a:prstGeom prst="rect">
            <a:avLst/>
          </a:prstGeom>
          <a:solidFill>
            <a:schemeClr val="bg1"/>
          </a:solidFill>
        </p:spPr>
      </p:pic>
      <p:pic>
        <p:nvPicPr>
          <p:cNvPr id="46" name="Picture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3932" y="3083855"/>
            <a:ext cx="264206" cy="264206"/>
          </a:xfrm>
          <a:prstGeom prst="rect">
            <a:avLst/>
          </a:prstGeom>
          <a:solidFill>
            <a:schemeClr val="bg1"/>
          </a:solidFill>
        </p:spPr>
      </p:pic>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6040912" y="387605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9210" y="4033290"/>
            <a:ext cx="264206" cy="264206"/>
          </a:xfrm>
          <a:prstGeom prst="rect">
            <a:avLst/>
          </a:prstGeom>
          <a:solidFill>
            <a:schemeClr val="bg1"/>
          </a:solidFill>
        </p:spPr>
      </p:pic>
      <p:cxnSp>
        <p:nvCxnSpPr>
          <p:cNvPr id="51" name="Straight Arrow Connector 50"/>
          <p:cNvCxnSpPr/>
          <p:nvPr/>
        </p:nvCxnSpPr>
        <p:spPr>
          <a:xfrm flipH="1">
            <a:off x="3518054" y="387769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5955" y="3031457"/>
            <a:ext cx="264206" cy="264206"/>
          </a:xfrm>
          <a:prstGeom prst="rect">
            <a:avLst/>
          </a:prstGeom>
          <a:solidFill>
            <a:schemeClr val="bg1"/>
          </a:solidFill>
        </p:spPr>
      </p:pic>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378" y="4061033"/>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9259416" y="28604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5" name="Picture 6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4164" y="3031457"/>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67" name="Straight Arrow Connector 66"/>
          <p:cNvCxnSpPr/>
          <p:nvPr/>
        </p:nvCxnSpPr>
        <p:spPr>
          <a:xfrm flipV="1">
            <a:off x="4190749"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3037" y="3175411"/>
            <a:ext cx="264206" cy="264206"/>
          </a:xfrm>
          <a:prstGeom prst="rect">
            <a:avLst/>
          </a:prstGeom>
          <a:solidFill>
            <a:schemeClr val="bg1"/>
          </a:solidFill>
        </p:spPr>
      </p:pic>
      <p:sp>
        <p:nvSpPr>
          <p:cNvPr id="34" name="Rounded Rectangle 33"/>
          <p:cNvSpPr/>
          <p:nvPr/>
        </p:nvSpPr>
        <p:spPr>
          <a:xfrm>
            <a:off x="6311647" y="5719073"/>
            <a:ext cx="2115238" cy="738130"/>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New System</a:t>
            </a:r>
            <a:endParaRPr lang="en-US" dirty="0"/>
          </a:p>
        </p:txBody>
      </p:sp>
      <p:cxnSp>
        <p:nvCxnSpPr>
          <p:cNvPr id="35" name="Straight Arrow Connector 34"/>
          <p:cNvCxnSpPr>
            <a:endCxn id="34" idx="0"/>
          </p:cNvCxnSpPr>
          <p:nvPr/>
        </p:nvCxnSpPr>
        <p:spPr>
          <a:xfrm flipH="1">
            <a:off x="7369266" y="3863550"/>
            <a:ext cx="10041" cy="1855523"/>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7204" y="4520528"/>
            <a:ext cx="264206" cy="264206"/>
          </a:xfrm>
          <a:prstGeom prst="rect">
            <a:avLst/>
          </a:prstGeom>
          <a:solidFill>
            <a:schemeClr val="bg1"/>
          </a:solidFill>
        </p:spPr>
      </p:pic>
      <p:pic>
        <p:nvPicPr>
          <p:cNvPr id="39" name="Picture 38"/>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1084039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7"/>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Easy to Test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0889" y="287651"/>
            <a:ext cx="6370222" cy="6282697"/>
          </a:xfrm>
          <a:prstGeom prst="rect">
            <a:avLst/>
          </a:prstGeom>
        </p:spPr>
      </p:pic>
      <p:pic>
        <p:nvPicPr>
          <p:cNvPr id="4" name="Picture 3"/>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6788141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ounded Rectangle 38"/>
          <p:cNvSpPr/>
          <p:nvPr/>
        </p:nvSpPr>
        <p:spPr>
          <a:xfrm>
            <a:off x="8034265" y="144971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37" name="Rounded Rectangle 36"/>
          <p:cNvSpPr/>
          <p:nvPr/>
        </p:nvSpPr>
        <p:spPr>
          <a:xfrm>
            <a:off x="7863921" y="165000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34" name="Rounded Rectangle 33"/>
          <p:cNvSpPr/>
          <p:nvPr/>
        </p:nvSpPr>
        <p:spPr>
          <a:xfrm>
            <a:off x="7689608" y="188454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cxnSp>
        <p:nvCxnSpPr>
          <p:cNvPr id="53" name="Straight Arrow Connector 52"/>
          <p:cNvCxnSpPr/>
          <p:nvPr/>
        </p:nvCxnSpPr>
        <p:spPr>
          <a:xfrm flipH="1">
            <a:off x="6720289"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816906"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5366035" y="2837410"/>
            <a:ext cx="0"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Scales</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23" name="Rounded Rectangle 22"/>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cxnSp>
        <p:nvCxnSpPr>
          <p:cNvPr id="36" name="Straight Arrow Connector 35"/>
          <p:cNvCxnSpPr/>
          <p:nvPr/>
        </p:nvCxnSpPr>
        <p:spPr>
          <a:xfrm flipH="1">
            <a:off x="2688117"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Event Bus</a:t>
            </a:r>
            <a:endParaRPr lang="en-US" dirty="0"/>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2441" y="300750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1919" y="3119307"/>
            <a:ext cx="264206" cy="264206"/>
          </a:xfrm>
          <a:prstGeom prst="rect">
            <a:avLst/>
          </a:prstGeom>
          <a:solidFill>
            <a:schemeClr val="bg1"/>
          </a:solidFill>
        </p:spPr>
      </p:pic>
      <p:cxnSp>
        <p:nvCxnSpPr>
          <p:cNvPr id="43" name="Straight Arrow Connector 42"/>
          <p:cNvCxnSpPr/>
          <p:nvPr/>
        </p:nvCxnSpPr>
        <p:spPr>
          <a:xfrm flipH="1">
            <a:off x="7948867" y="286041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5747" y="3007503"/>
            <a:ext cx="264206" cy="264206"/>
          </a:xfrm>
          <a:prstGeom prst="rect">
            <a:avLst/>
          </a:prstGeom>
          <a:solidFill>
            <a:schemeClr val="bg1"/>
          </a:solidFill>
        </p:spPr>
      </p:pic>
      <p:pic>
        <p:nvPicPr>
          <p:cNvPr id="46" name="Picture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3932" y="3083855"/>
            <a:ext cx="264206" cy="264206"/>
          </a:xfrm>
          <a:prstGeom prst="rect">
            <a:avLst/>
          </a:prstGeom>
          <a:solidFill>
            <a:schemeClr val="bg1"/>
          </a:solidFill>
        </p:spPr>
      </p:pic>
      <p:pic>
        <p:nvPicPr>
          <p:cNvPr id="48" name="Picture 4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6040912" y="387605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9210" y="4033290"/>
            <a:ext cx="264206" cy="264206"/>
          </a:xfrm>
          <a:prstGeom prst="rect">
            <a:avLst/>
          </a:prstGeom>
          <a:solidFill>
            <a:schemeClr val="bg1"/>
          </a:solidFill>
        </p:spPr>
      </p:pic>
      <p:cxnSp>
        <p:nvCxnSpPr>
          <p:cNvPr id="51" name="Straight Arrow Connector 50"/>
          <p:cNvCxnSpPr/>
          <p:nvPr/>
        </p:nvCxnSpPr>
        <p:spPr>
          <a:xfrm flipH="1">
            <a:off x="3518054" y="387769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5955" y="3031457"/>
            <a:ext cx="264206" cy="264206"/>
          </a:xfrm>
          <a:prstGeom prst="rect">
            <a:avLst/>
          </a:prstGeom>
          <a:solidFill>
            <a:schemeClr val="bg1"/>
          </a:solidFill>
        </p:spPr>
      </p:pic>
      <p:pic>
        <p:nvPicPr>
          <p:cNvPr id="54" name="Picture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2378" y="4061033"/>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9259416" y="28604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5" name="Picture 6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4164" y="3031457"/>
            <a:ext cx="264206" cy="264206"/>
          </a:xfrm>
          <a:prstGeom prst="rect">
            <a:avLst/>
          </a:prstGeom>
          <a:solidFill>
            <a:schemeClr val="bg1"/>
          </a:solidFill>
        </p:spPr>
      </p:pic>
      <p:pic>
        <p:nvPicPr>
          <p:cNvPr id="66" name="Picture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67" name="Straight Arrow Connector 66"/>
          <p:cNvCxnSpPr/>
          <p:nvPr/>
        </p:nvCxnSpPr>
        <p:spPr>
          <a:xfrm flipV="1">
            <a:off x="4190749"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3037" y="3175411"/>
            <a:ext cx="264206" cy="264206"/>
          </a:xfrm>
          <a:prstGeom prst="rect">
            <a:avLst/>
          </a:prstGeom>
          <a:solidFill>
            <a:schemeClr val="bg1"/>
          </a:solidFill>
        </p:spPr>
      </p:pic>
      <p:pic>
        <p:nvPicPr>
          <p:cNvPr id="40" name="Picture 39"/>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686498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500"/>
                            </p:stCondLst>
                            <p:childTnLst>
                              <p:par>
                                <p:cTn id="13" presetID="10" presetClass="entr" presetSubtype="0" fill="hold" grpId="0" nodeType="afterEffect">
                                  <p:stCondLst>
                                    <p:cond delay="50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7" grpId="0" animBg="1"/>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044700" y="0"/>
            <a:ext cx="8102600" cy="4559300"/>
          </a:xfrm>
          <a:prstGeom prst="rect">
            <a:avLst/>
          </a:prstGeom>
        </p:spPr>
      </p:pic>
      <p:sp>
        <p:nvSpPr>
          <p:cNvPr id="5" name="Rectangle 4"/>
          <p:cNvSpPr/>
          <p:nvPr/>
        </p:nvSpPr>
        <p:spPr>
          <a:xfrm>
            <a:off x="5552501" y="4559300"/>
            <a:ext cx="6639499" cy="2031325"/>
          </a:xfrm>
          <a:prstGeom prst="rect">
            <a:avLst/>
          </a:prstGeom>
        </p:spPr>
        <p:txBody>
          <a:bodyPr wrap="square">
            <a:spAutoFit/>
          </a:bodyPr>
          <a:lstStyle/>
          <a:p>
            <a:r>
              <a:rPr lang="en-US" b="1" i="1" dirty="0" smtClean="0">
                <a:latin typeface="Verdana" charset="0"/>
              </a:rPr>
              <a:t>The basic thesis of this article is that organizations which design systems (in the broad sense used here) are constrained to produce designs which are copies of the communication structures of these organizations. </a:t>
            </a:r>
          </a:p>
          <a:p>
            <a:endParaRPr lang="en-US" dirty="0">
              <a:latin typeface="Verdana" charset="0"/>
            </a:endParaRPr>
          </a:p>
          <a:p>
            <a:r>
              <a:rPr lang="en-US" dirty="0" smtClean="0">
                <a:latin typeface="Verdana" charset="0"/>
              </a:rPr>
              <a:t>--- Melvin Conway</a:t>
            </a:r>
            <a:endParaRPr lang="en-US" dirty="0"/>
          </a:p>
        </p:txBody>
      </p:sp>
      <p:pic>
        <p:nvPicPr>
          <p:cNvPr id="6" name="Picture 5"/>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33862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4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Easily Modeled as a finite state diagram</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0725" y="1690688"/>
            <a:ext cx="6457950" cy="5048250"/>
          </a:xfrm>
          <a:prstGeom prst="rect">
            <a:avLst/>
          </a:prstGeom>
        </p:spPr>
      </p:pic>
      <p:pic>
        <p:nvPicPr>
          <p:cNvPr id="4" name="Picture 3"/>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9895946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benefits</a:t>
            </a:r>
            <a:endParaRPr lang="en-US" dirty="0"/>
          </a:p>
        </p:txBody>
      </p:sp>
      <p:sp>
        <p:nvSpPr>
          <p:cNvPr id="3" name="Content Placeholder 2"/>
          <p:cNvSpPr>
            <a:spLocks noGrp="1"/>
          </p:cNvSpPr>
          <p:nvPr>
            <p:ph idx="1"/>
          </p:nvPr>
        </p:nvSpPr>
        <p:spPr/>
        <p:txBody>
          <a:bodyPr anchor="t"/>
          <a:lstStyle/>
          <a:p>
            <a:r>
              <a:rPr lang="en-US" dirty="0" smtClean="0"/>
              <a:t>Ease of 3</a:t>
            </a:r>
            <a:r>
              <a:rPr lang="en-US" baseline="30000" dirty="0" smtClean="0"/>
              <a:t>rd</a:t>
            </a:r>
            <a:r>
              <a:rPr lang="en-US" dirty="0" smtClean="0"/>
              <a:t> party integration</a:t>
            </a:r>
          </a:p>
          <a:p>
            <a:r>
              <a:rPr lang="en-US" dirty="0" smtClean="0"/>
              <a:t>Existing systems can be ‘wrapped’</a:t>
            </a:r>
          </a:p>
          <a:p>
            <a:r>
              <a:rPr lang="en-US" dirty="0" smtClean="0"/>
              <a:t>Can be deliberate about scaling</a:t>
            </a:r>
          </a:p>
          <a:p>
            <a:r>
              <a:rPr lang="en-US" dirty="0" smtClean="0"/>
              <a:t>Fault tolerant</a:t>
            </a:r>
          </a:p>
          <a:p>
            <a:r>
              <a:rPr lang="en-US" dirty="0" smtClean="0"/>
              <a:t>Event messages can be logged and ‘replayed’</a:t>
            </a:r>
          </a:p>
          <a:p>
            <a:r>
              <a:rPr lang="en-US" dirty="0" smtClean="0"/>
              <a:t>Can test subsystems in isolation</a:t>
            </a:r>
            <a:endParaRPr lang="en-US" dirty="0"/>
          </a:p>
        </p:txBody>
      </p:sp>
      <p:pic>
        <p:nvPicPr>
          <p:cNvPr id="4" name="Picture 3"/>
          <p:cNvPicPr>
            <a:picLocks noChangeAspect="1"/>
          </p:cNvPicPr>
          <p:nvPr/>
        </p:nvPicPr>
        <p:blipFill>
          <a:blip r:embed="rId2"/>
          <a:stretch>
            <a:fillRect/>
          </a:stretch>
        </p:blipFill>
        <p:spPr>
          <a:xfrm>
            <a:off x="9993041" y="6258519"/>
            <a:ext cx="2108200" cy="482600"/>
          </a:xfrm>
          <a:prstGeom prst="rect">
            <a:avLst/>
          </a:prstGeom>
        </p:spPr>
      </p:pic>
    </p:spTree>
    <p:extLst>
      <p:ext uri="{BB962C8B-B14F-4D97-AF65-F5344CB8AC3E}">
        <p14:creationId xmlns:p14="http://schemas.microsoft.com/office/powerpoint/2010/main" val="204778680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Retail System</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36" name="Straight Arrow Connector 35"/>
          <p:cNvCxnSpPr/>
          <p:nvPr/>
        </p:nvCxnSpPr>
        <p:spPr>
          <a:xfrm flipH="1">
            <a:off x="3514840" y="289237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9164" y="302732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5349987" y="38641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285" y="4021349"/>
            <a:ext cx="264206" cy="264206"/>
          </a:xfrm>
          <a:prstGeom prst="rect">
            <a:avLst/>
          </a:prstGeom>
          <a:solidFill>
            <a:schemeClr val="bg1"/>
          </a:solidFill>
        </p:spPr>
      </p:pic>
      <p:cxnSp>
        <p:nvCxnSpPr>
          <p:cNvPr id="51" name="Straight Arrow Connector 50"/>
          <p:cNvCxnSpPr/>
          <p:nvPr/>
        </p:nvCxnSpPr>
        <p:spPr>
          <a:xfrm flipH="1">
            <a:off x="2834130" y="3877045"/>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8454" y="4060388"/>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39" name="Straight Arrow Connector 38"/>
          <p:cNvCxnSpPr/>
          <p:nvPr/>
        </p:nvCxnSpPr>
        <p:spPr>
          <a:xfrm flipV="1">
            <a:off x="4025567" y="3875059"/>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7855" y="4177919"/>
            <a:ext cx="264206" cy="264206"/>
          </a:xfrm>
          <a:prstGeom prst="rect">
            <a:avLst/>
          </a:prstGeom>
          <a:solidFill>
            <a:schemeClr val="bg1"/>
          </a:solidFill>
        </p:spPr>
      </p:pic>
      <p:cxnSp>
        <p:nvCxnSpPr>
          <p:cNvPr id="55" name="Straight Arrow Connector 54"/>
          <p:cNvCxnSpPr/>
          <p:nvPr/>
        </p:nvCxnSpPr>
        <p:spPr>
          <a:xfrm flipH="1">
            <a:off x="5835486" y="3867644"/>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3784" y="4024882"/>
            <a:ext cx="264206" cy="264206"/>
          </a:xfrm>
          <a:prstGeom prst="rect">
            <a:avLst/>
          </a:prstGeom>
          <a:solidFill>
            <a:schemeClr val="bg1"/>
          </a:solidFill>
        </p:spPr>
      </p:pic>
      <p:cxnSp>
        <p:nvCxnSpPr>
          <p:cNvPr id="57" name="Straight Arrow Connector 56"/>
          <p:cNvCxnSpPr/>
          <p:nvPr/>
        </p:nvCxnSpPr>
        <p:spPr>
          <a:xfrm flipV="1">
            <a:off x="6680833" y="3882054"/>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121" y="4184914"/>
            <a:ext cx="264206" cy="264206"/>
          </a:xfrm>
          <a:prstGeom prst="rect">
            <a:avLst/>
          </a:prstGeom>
          <a:solidFill>
            <a:schemeClr val="bg1"/>
          </a:solidFill>
        </p:spPr>
      </p:pic>
      <p:pic>
        <p:nvPicPr>
          <p:cNvPr id="28" name="Picture 27"/>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7347609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Retail System – Platform Agnostic</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36" name="Straight Arrow Connector 35"/>
          <p:cNvCxnSpPr/>
          <p:nvPr/>
        </p:nvCxnSpPr>
        <p:spPr>
          <a:xfrm flipH="1">
            <a:off x="3514840" y="289237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9164" y="302732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5349987" y="38641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285" y="4021349"/>
            <a:ext cx="264206" cy="264206"/>
          </a:xfrm>
          <a:prstGeom prst="rect">
            <a:avLst/>
          </a:prstGeom>
          <a:solidFill>
            <a:schemeClr val="bg1"/>
          </a:solidFill>
        </p:spPr>
      </p:pic>
      <p:cxnSp>
        <p:nvCxnSpPr>
          <p:cNvPr id="51" name="Straight Arrow Connector 50"/>
          <p:cNvCxnSpPr/>
          <p:nvPr/>
        </p:nvCxnSpPr>
        <p:spPr>
          <a:xfrm flipH="1">
            <a:off x="2834130" y="3877045"/>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8454" y="4060388"/>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39" name="Straight Arrow Connector 38"/>
          <p:cNvCxnSpPr/>
          <p:nvPr/>
        </p:nvCxnSpPr>
        <p:spPr>
          <a:xfrm flipV="1">
            <a:off x="4025567" y="3875059"/>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7855" y="4177919"/>
            <a:ext cx="264206" cy="264206"/>
          </a:xfrm>
          <a:prstGeom prst="rect">
            <a:avLst/>
          </a:prstGeom>
          <a:solidFill>
            <a:schemeClr val="bg1"/>
          </a:solidFill>
        </p:spPr>
      </p:pic>
      <p:cxnSp>
        <p:nvCxnSpPr>
          <p:cNvPr id="55" name="Straight Arrow Connector 54"/>
          <p:cNvCxnSpPr/>
          <p:nvPr/>
        </p:nvCxnSpPr>
        <p:spPr>
          <a:xfrm flipH="1">
            <a:off x="5835486" y="3867644"/>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3784" y="4024882"/>
            <a:ext cx="264206" cy="264206"/>
          </a:xfrm>
          <a:prstGeom prst="rect">
            <a:avLst/>
          </a:prstGeom>
          <a:solidFill>
            <a:schemeClr val="bg1"/>
          </a:solidFill>
        </p:spPr>
      </p:pic>
      <p:cxnSp>
        <p:nvCxnSpPr>
          <p:cNvPr id="57" name="Straight Arrow Connector 56"/>
          <p:cNvCxnSpPr/>
          <p:nvPr/>
        </p:nvCxnSpPr>
        <p:spPr>
          <a:xfrm flipV="1">
            <a:off x="6680833" y="3882054"/>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121" y="4184914"/>
            <a:ext cx="264206" cy="264206"/>
          </a:xfrm>
          <a:prstGeom prst="rect">
            <a:avLst/>
          </a:prstGeom>
          <a:solidFill>
            <a:schemeClr val="bg1"/>
          </a:solidFill>
        </p:spPr>
      </p:pic>
      <p:pic>
        <p:nvPicPr>
          <p:cNvPr id="3" name="Picture 2"/>
          <p:cNvPicPr>
            <a:picLocks noChangeAspect="1"/>
          </p:cNvPicPr>
          <p:nvPr/>
        </p:nvPicPr>
        <p:blipFill>
          <a:blip r:embed="rId4"/>
          <a:stretch>
            <a:fillRect/>
          </a:stretch>
        </p:blipFill>
        <p:spPr>
          <a:xfrm>
            <a:off x="1907882" y="4588525"/>
            <a:ext cx="495914" cy="674443"/>
          </a:xfrm>
          <a:prstGeom prst="rect">
            <a:avLst/>
          </a:prstGeom>
        </p:spPr>
      </p:pic>
      <p:pic>
        <p:nvPicPr>
          <p:cNvPr id="4" name="Picture 3"/>
          <p:cNvPicPr>
            <a:picLocks noChangeAspect="1"/>
          </p:cNvPicPr>
          <p:nvPr/>
        </p:nvPicPr>
        <p:blipFill>
          <a:blip r:embed="rId5"/>
          <a:stretch>
            <a:fillRect/>
          </a:stretch>
        </p:blipFill>
        <p:spPr>
          <a:xfrm>
            <a:off x="1793073" y="2194238"/>
            <a:ext cx="602166" cy="602166"/>
          </a:xfrm>
          <a:prstGeom prst="rect">
            <a:avLst/>
          </a:prstGeom>
        </p:spPr>
      </p:pic>
      <p:pic>
        <p:nvPicPr>
          <p:cNvPr id="5" name="Picture 4"/>
          <p:cNvPicPr>
            <a:picLocks noChangeAspect="1"/>
          </p:cNvPicPr>
          <p:nvPr/>
        </p:nvPicPr>
        <p:blipFill>
          <a:blip r:embed="rId6"/>
          <a:stretch>
            <a:fillRect/>
          </a:stretch>
        </p:blipFill>
        <p:spPr>
          <a:xfrm>
            <a:off x="9690906" y="2269370"/>
            <a:ext cx="451901" cy="451901"/>
          </a:xfrm>
          <a:prstGeom prst="rect">
            <a:avLst/>
          </a:prstGeom>
        </p:spPr>
      </p:pic>
      <p:pic>
        <p:nvPicPr>
          <p:cNvPr id="6" name="Picture 5"/>
          <p:cNvPicPr>
            <a:picLocks noChangeAspect="1"/>
          </p:cNvPicPr>
          <p:nvPr/>
        </p:nvPicPr>
        <p:blipFill>
          <a:blip r:embed="rId7"/>
          <a:stretch>
            <a:fillRect/>
          </a:stretch>
        </p:blipFill>
        <p:spPr>
          <a:xfrm>
            <a:off x="6689196" y="4953721"/>
            <a:ext cx="581137" cy="670115"/>
          </a:xfrm>
          <a:prstGeom prst="rect">
            <a:avLst/>
          </a:prstGeom>
        </p:spPr>
      </p:pic>
      <p:pic>
        <p:nvPicPr>
          <p:cNvPr id="7" name="Picture 6"/>
          <p:cNvPicPr>
            <a:picLocks noChangeAspect="1"/>
          </p:cNvPicPr>
          <p:nvPr/>
        </p:nvPicPr>
        <p:blipFill>
          <a:blip r:embed="rId8"/>
          <a:stretch>
            <a:fillRect/>
          </a:stretch>
        </p:blipFill>
        <p:spPr>
          <a:xfrm>
            <a:off x="9690906" y="4610707"/>
            <a:ext cx="652261" cy="652261"/>
          </a:xfrm>
          <a:prstGeom prst="rect">
            <a:avLst/>
          </a:prstGeom>
        </p:spPr>
      </p:pic>
      <p:pic>
        <p:nvPicPr>
          <p:cNvPr id="8" name="Picture 7"/>
          <p:cNvPicPr>
            <a:picLocks noChangeAspect="1"/>
          </p:cNvPicPr>
          <p:nvPr/>
        </p:nvPicPr>
        <p:blipFill>
          <a:blip r:embed="rId9"/>
          <a:stretch>
            <a:fillRect/>
          </a:stretch>
        </p:blipFill>
        <p:spPr>
          <a:xfrm>
            <a:off x="8747227" y="1131233"/>
            <a:ext cx="1671677" cy="1671677"/>
          </a:xfrm>
          <a:prstGeom prst="rect">
            <a:avLst/>
          </a:prstGeom>
        </p:spPr>
      </p:pic>
      <p:pic>
        <p:nvPicPr>
          <p:cNvPr id="9" name="Picture 8"/>
          <p:cNvPicPr>
            <a:picLocks noChangeAspect="1"/>
          </p:cNvPicPr>
          <p:nvPr/>
        </p:nvPicPr>
        <p:blipFill>
          <a:blip r:embed="rId10"/>
          <a:stretch>
            <a:fillRect/>
          </a:stretch>
        </p:blipFill>
        <p:spPr>
          <a:xfrm>
            <a:off x="2622772" y="5368372"/>
            <a:ext cx="1532784" cy="510928"/>
          </a:xfrm>
          <a:prstGeom prst="rect">
            <a:avLst/>
          </a:prstGeom>
        </p:spPr>
      </p:pic>
      <p:pic>
        <p:nvPicPr>
          <p:cNvPr id="34" name="Picture 33"/>
          <p:cNvPicPr>
            <a:picLocks noChangeAspect="1"/>
          </p:cNvPicPr>
          <p:nvPr/>
        </p:nvPicPr>
        <p:blipFill>
          <a:blip r:embed="rId11"/>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825876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100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1000"/>
                            </p:stCondLst>
                            <p:childTnLst>
                              <p:par>
                                <p:cTn id="8" presetID="1" presetClass="entr" presetSubtype="0" fill="hold" nodeType="afterEffect">
                                  <p:stCondLst>
                                    <p:cond delay="1000"/>
                                  </p:stCondLst>
                                  <p:childTnLst>
                                    <p:set>
                                      <p:cBhvr>
                                        <p:cTn id="9" dur="1" fill="hold">
                                          <p:stCondLst>
                                            <p:cond delay="0"/>
                                          </p:stCondLst>
                                        </p:cTn>
                                        <p:tgtEl>
                                          <p:spTgt spid="3"/>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nodeType="afterEffect">
                                  <p:stCondLst>
                                    <p:cond delay="1000"/>
                                  </p:stCondLst>
                                  <p:childTnLst>
                                    <p:set>
                                      <p:cBhvr>
                                        <p:cTn id="12" dur="1" fill="hold">
                                          <p:stCondLst>
                                            <p:cond delay="0"/>
                                          </p:stCondLst>
                                        </p:cTn>
                                        <p:tgtEl>
                                          <p:spTgt spid="9"/>
                                        </p:tgtEl>
                                        <p:attrNameLst>
                                          <p:attrName>style.visibility</p:attrName>
                                        </p:attrNameLst>
                                      </p:cBhvr>
                                      <p:to>
                                        <p:strVal val="visible"/>
                                      </p:to>
                                    </p:set>
                                  </p:childTnLst>
                                </p:cTn>
                              </p:par>
                            </p:childTnLst>
                          </p:cTn>
                        </p:par>
                        <p:par>
                          <p:cTn id="13" fill="hold">
                            <p:stCondLst>
                              <p:cond delay="3000"/>
                            </p:stCondLst>
                            <p:childTnLst>
                              <p:par>
                                <p:cTn id="14" presetID="1" presetClass="entr" presetSubtype="0" fill="hold" nodeType="afterEffect">
                                  <p:stCondLst>
                                    <p:cond delay="1000"/>
                                  </p:stCondLst>
                                  <p:childTnLst>
                                    <p:set>
                                      <p:cBhvr>
                                        <p:cTn id="15" dur="1" fill="hold">
                                          <p:stCondLst>
                                            <p:cond delay="0"/>
                                          </p:stCondLst>
                                        </p:cTn>
                                        <p:tgtEl>
                                          <p:spTgt spid="8"/>
                                        </p:tgtEl>
                                        <p:attrNameLst>
                                          <p:attrName>style.visibility</p:attrName>
                                        </p:attrNameLst>
                                      </p:cBhvr>
                                      <p:to>
                                        <p:strVal val="visible"/>
                                      </p:to>
                                    </p:set>
                                  </p:childTnLst>
                                </p:cTn>
                              </p:par>
                            </p:childTnLst>
                          </p:cTn>
                        </p:par>
                        <p:par>
                          <p:cTn id="16" fill="hold">
                            <p:stCondLst>
                              <p:cond delay="4000"/>
                            </p:stCondLst>
                            <p:childTnLst>
                              <p:par>
                                <p:cTn id="17" presetID="1" presetClass="entr" presetSubtype="0" fill="hold" nodeType="afterEffect">
                                  <p:stCondLst>
                                    <p:cond delay="1000"/>
                                  </p:stCondLst>
                                  <p:childTnLst>
                                    <p:set>
                                      <p:cBhvr>
                                        <p:cTn id="18" dur="1" fill="hold">
                                          <p:stCondLst>
                                            <p:cond delay="0"/>
                                          </p:stCondLst>
                                        </p:cTn>
                                        <p:tgtEl>
                                          <p:spTgt spid="5"/>
                                        </p:tgtEl>
                                        <p:attrNameLst>
                                          <p:attrName>style.visibility</p:attrName>
                                        </p:attrNameLst>
                                      </p:cBhvr>
                                      <p:to>
                                        <p:strVal val="visible"/>
                                      </p:to>
                                    </p:set>
                                  </p:childTnLst>
                                </p:cTn>
                              </p:par>
                            </p:childTnLst>
                          </p:cTn>
                        </p:par>
                        <p:par>
                          <p:cTn id="19" fill="hold">
                            <p:stCondLst>
                              <p:cond delay="5000"/>
                            </p:stCondLst>
                            <p:childTnLst>
                              <p:par>
                                <p:cTn id="20" presetID="1" presetClass="entr" presetSubtype="0" fill="hold" nodeType="afterEffect">
                                  <p:stCondLst>
                                    <p:cond delay="1000"/>
                                  </p:stCondLst>
                                  <p:childTnLst>
                                    <p:set>
                                      <p:cBhvr>
                                        <p:cTn id="21" dur="1" fill="hold">
                                          <p:stCondLst>
                                            <p:cond delay="0"/>
                                          </p:stCondLst>
                                        </p:cTn>
                                        <p:tgtEl>
                                          <p:spTgt spid="6"/>
                                        </p:tgtEl>
                                        <p:attrNameLst>
                                          <p:attrName>style.visibility</p:attrName>
                                        </p:attrNameLst>
                                      </p:cBhvr>
                                      <p:to>
                                        <p:strVal val="visible"/>
                                      </p:to>
                                    </p:set>
                                  </p:childTnLst>
                                </p:cTn>
                              </p:par>
                            </p:childTnLst>
                          </p:cTn>
                        </p:par>
                        <p:par>
                          <p:cTn id="22" fill="hold">
                            <p:stCondLst>
                              <p:cond delay="6000"/>
                            </p:stCondLst>
                            <p:childTnLst>
                              <p:par>
                                <p:cTn id="23" presetID="1" presetClass="entr" presetSubtype="0" fill="hold" nodeType="afterEffect">
                                  <p:stCondLst>
                                    <p:cond delay="100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Great Debate…</a:t>
            </a:r>
            <a:endParaRPr lang="en-US" dirty="0"/>
          </a:p>
        </p:txBody>
      </p:sp>
      <p:grpSp>
        <p:nvGrpSpPr>
          <p:cNvPr id="16" name="Group 15"/>
          <p:cNvGrpSpPr/>
          <p:nvPr/>
        </p:nvGrpSpPr>
        <p:grpSpPr>
          <a:xfrm>
            <a:off x="0" y="3057860"/>
            <a:ext cx="5757795" cy="3800140"/>
            <a:chOff x="0" y="3057860"/>
            <a:chExt cx="5757795" cy="3800140"/>
          </a:xfrm>
        </p:grpSpPr>
        <p:grpSp>
          <p:nvGrpSpPr>
            <p:cNvPr id="12" name="Group 11"/>
            <p:cNvGrpSpPr/>
            <p:nvPr/>
          </p:nvGrpSpPr>
          <p:grpSpPr>
            <a:xfrm>
              <a:off x="249269" y="3057860"/>
              <a:ext cx="5156449" cy="3647119"/>
              <a:chOff x="249269" y="3057860"/>
              <a:chExt cx="5156449" cy="3647119"/>
            </a:xfrm>
          </p:grpSpPr>
          <p:pic>
            <p:nvPicPr>
              <p:cNvPr id="5" name="Picture 4"/>
              <p:cNvPicPr>
                <a:picLocks noChangeAspect="1"/>
              </p:cNvPicPr>
              <p:nvPr/>
            </p:nvPicPr>
            <p:blipFill>
              <a:blip r:embed="rId2"/>
              <a:stretch>
                <a:fillRect/>
              </a:stretch>
            </p:blipFill>
            <p:spPr>
              <a:xfrm>
                <a:off x="249269" y="3801036"/>
                <a:ext cx="5156449" cy="2903943"/>
              </a:xfrm>
              <a:prstGeom prst="rect">
                <a:avLst/>
              </a:prstGeom>
            </p:spPr>
          </p:pic>
          <p:sp>
            <p:nvSpPr>
              <p:cNvPr id="8" name="TextBox 7"/>
              <p:cNvSpPr txBox="1"/>
              <p:nvPr/>
            </p:nvSpPr>
            <p:spPr>
              <a:xfrm>
                <a:off x="1708661" y="3057860"/>
                <a:ext cx="2459071" cy="523220"/>
              </a:xfrm>
              <a:prstGeom prst="rect">
                <a:avLst/>
              </a:prstGeom>
              <a:noFill/>
            </p:spPr>
            <p:txBody>
              <a:bodyPr wrap="none" rtlCol="0">
                <a:spAutoFit/>
              </a:bodyPr>
              <a:lstStyle/>
              <a:p>
                <a:r>
                  <a:rPr lang="en-US" sz="2800" b="1" dirty="0" smtClean="0"/>
                  <a:t>Monolith First?</a:t>
                </a:r>
                <a:endParaRPr lang="en-US" sz="2800" b="1" dirty="0"/>
              </a:p>
            </p:txBody>
          </p:sp>
        </p:grpSp>
        <p:sp>
          <p:nvSpPr>
            <p:cNvPr id="15" name="Rectangle 14"/>
            <p:cNvSpPr/>
            <p:nvPr/>
          </p:nvSpPr>
          <p:spPr>
            <a:xfrm>
              <a:off x="0" y="6488668"/>
              <a:ext cx="5757795" cy="369332"/>
            </a:xfrm>
            <a:prstGeom prst="rect">
              <a:avLst/>
            </a:prstGeom>
          </p:spPr>
          <p:txBody>
            <a:bodyPr wrap="none">
              <a:spAutoFit/>
            </a:bodyPr>
            <a:lstStyle/>
            <a:p>
              <a:r>
                <a:rPr lang="en-US" dirty="0" smtClean="0">
                  <a:latin typeface="Verdana" charset="0"/>
                </a:rPr>
                <a:t>http://</a:t>
              </a:r>
              <a:r>
                <a:rPr lang="en-US" dirty="0" err="1" smtClean="0">
                  <a:latin typeface="Verdana" charset="0"/>
                </a:rPr>
                <a:t>martinfowler.com</a:t>
              </a:r>
              <a:r>
                <a:rPr lang="en-US" dirty="0" smtClean="0">
                  <a:latin typeface="Verdana" charset="0"/>
                </a:rPr>
                <a:t>/</a:t>
              </a:r>
              <a:r>
                <a:rPr lang="en-US" dirty="0" err="1" smtClean="0">
                  <a:latin typeface="Verdana" charset="0"/>
                </a:rPr>
                <a:t>bliki</a:t>
              </a:r>
              <a:r>
                <a:rPr lang="en-US" dirty="0" smtClean="0">
                  <a:latin typeface="Verdana" charset="0"/>
                </a:rPr>
                <a:t>/</a:t>
              </a:r>
              <a:r>
                <a:rPr lang="en-US" dirty="0" err="1" smtClean="0">
                  <a:latin typeface="Verdana" charset="0"/>
                </a:rPr>
                <a:t>MonolithFirst.html</a:t>
              </a:r>
              <a:endParaRPr lang="en-US" dirty="0"/>
            </a:p>
          </p:txBody>
        </p:sp>
      </p:grpSp>
      <p:grpSp>
        <p:nvGrpSpPr>
          <p:cNvPr id="18" name="Group 17"/>
          <p:cNvGrpSpPr/>
          <p:nvPr/>
        </p:nvGrpSpPr>
        <p:grpSpPr>
          <a:xfrm>
            <a:off x="5566204" y="1419091"/>
            <a:ext cx="6955316" cy="3703025"/>
            <a:chOff x="5566204" y="1419091"/>
            <a:chExt cx="6955316" cy="3703025"/>
          </a:xfrm>
        </p:grpSpPr>
        <p:grpSp>
          <p:nvGrpSpPr>
            <p:cNvPr id="13" name="Group 12"/>
            <p:cNvGrpSpPr/>
            <p:nvPr/>
          </p:nvGrpSpPr>
          <p:grpSpPr>
            <a:xfrm>
              <a:off x="6218455" y="1886157"/>
              <a:ext cx="5650816" cy="3235959"/>
              <a:chOff x="6218455" y="1886157"/>
              <a:chExt cx="5650816" cy="3235959"/>
            </a:xfrm>
          </p:grpSpPr>
          <p:pic>
            <p:nvPicPr>
              <p:cNvPr id="7" name="Picture 6"/>
              <p:cNvPicPr>
                <a:picLocks noChangeAspect="1"/>
              </p:cNvPicPr>
              <p:nvPr/>
            </p:nvPicPr>
            <p:blipFill>
              <a:blip r:embed="rId3"/>
              <a:stretch>
                <a:fillRect/>
              </a:stretch>
            </p:blipFill>
            <p:spPr>
              <a:xfrm>
                <a:off x="6218455" y="1886157"/>
                <a:ext cx="5650816" cy="2712738"/>
              </a:xfrm>
              <a:prstGeom prst="rect">
                <a:avLst/>
              </a:prstGeom>
            </p:spPr>
          </p:pic>
          <p:sp>
            <p:nvSpPr>
              <p:cNvPr id="9" name="TextBox 8"/>
              <p:cNvSpPr txBox="1"/>
              <p:nvPr/>
            </p:nvSpPr>
            <p:spPr>
              <a:xfrm>
                <a:off x="7561758" y="4598896"/>
                <a:ext cx="3212674" cy="523220"/>
              </a:xfrm>
              <a:prstGeom prst="rect">
                <a:avLst/>
              </a:prstGeom>
              <a:noFill/>
            </p:spPr>
            <p:txBody>
              <a:bodyPr wrap="none" rtlCol="0">
                <a:spAutoFit/>
              </a:bodyPr>
              <a:lstStyle/>
              <a:p>
                <a:r>
                  <a:rPr lang="en-US" sz="2800" b="1" dirty="0" smtClean="0"/>
                  <a:t>Micro services First?</a:t>
                </a:r>
                <a:endParaRPr lang="en-US" sz="2800" b="1" dirty="0"/>
              </a:p>
            </p:txBody>
          </p:sp>
        </p:grpSp>
        <p:sp>
          <p:nvSpPr>
            <p:cNvPr id="17" name="Rectangle 16"/>
            <p:cNvSpPr/>
            <p:nvPr/>
          </p:nvSpPr>
          <p:spPr>
            <a:xfrm>
              <a:off x="5566204" y="1419091"/>
              <a:ext cx="6955316" cy="369332"/>
            </a:xfrm>
            <a:prstGeom prst="rect">
              <a:avLst/>
            </a:prstGeom>
          </p:spPr>
          <p:txBody>
            <a:bodyPr wrap="square">
              <a:spAutoFit/>
            </a:bodyPr>
            <a:lstStyle/>
            <a:p>
              <a:r>
                <a:rPr lang="en-US" dirty="0" smtClean="0">
                  <a:latin typeface="Verdana" charset="0"/>
                </a:rPr>
                <a:t>http://</a:t>
              </a:r>
              <a:r>
                <a:rPr lang="en-US" dirty="0" err="1" smtClean="0">
                  <a:latin typeface="Verdana" charset="0"/>
                </a:rPr>
                <a:t>martinfowler.com</a:t>
              </a:r>
              <a:r>
                <a:rPr lang="en-US" dirty="0" smtClean="0">
                  <a:latin typeface="Verdana" charset="0"/>
                </a:rPr>
                <a:t>/articles/</a:t>
              </a:r>
              <a:r>
                <a:rPr lang="en-US" dirty="0" err="1" smtClean="0">
                  <a:latin typeface="Verdana" charset="0"/>
                </a:rPr>
                <a:t>dont</a:t>
              </a:r>
              <a:r>
                <a:rPr lang="en-US" dirty="0" smtClean="0">
                  <a:latin typeface="Verdana" charset="0"/>
                </a:rPr>
                <a:t>-start-</a:t>
              </a:r>
              <a:r>
                <a:rPr lang="en-US" dirty="0" err="1" smtClean="0">
                  <a:latin typeface="Verdana" charset="0"/>
                </a:rPr>
                <a:t>monolith.html</a:t>
              </a:r>
              <a:endParaRPr lang="en-US" dirty="0"/>
            </a:p>
          </p:txBody>
        </p:sp>
      </p:grpSp>
      <p:pic>
        <p:nvPicPr>
          <p:cNvPr id="3" name="Picture 2"/>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1759728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Accepted Event is generated</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36" name="Straight Arrow Connector 35"/>
          <p:cNvCxnSpPr/>
          <p:nvPr/>
        </p:nvCxnSpPr>
        <p:spPr>
          <a:xfrm flipH="1">
            <a:off x="3514840" y="2892370"/>
            <a:ext cx="6427" cy="686816"/>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9164" y="3027323"/>
            <a:ext cx="264206" cy="264206"/>
          </a:xfrm>
          <a:prstGeom prst="rect">
            <a:avLst/>
          </a:prstGeom>
          <a:solidFill>
            <a:schemeClr val="bg1"/>
          </a:solidFill>
        </p:spPr>
      </p:pic>
      <p:cxnSp>
        <p:nvCxnSpPr>
          <p:cNvPr id="49" name="Straight Arrow Connector 48"/>
          <p:cNvCxnSpPr/>
          <p:nvPr/>
        </p:nvCxnSpPr>
        <p:spPr>
          <a:xfrm flipH="1">
            <a:off x="5349987" y="38641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285" y="4021349"/>
            <a:ext cx="264206" cy="264206"/>
          </a:xfrm>
          <a:prstGeom prst="rect">
            <a:avLst/>
          </a:prstGeom>
          <a:solidFill>
            <a:schemeClr val="bg1"/>
          </a:solidFill>
        </p:spPr>
      </p:pic>
      <p:cxnSp>
        <p:nvCxnSpPr>
          <p:cNvPr id="51" name="Straight Arrow Connector 50"/>
          <p:cNvCxnSpPr/>
          <p:nvPr/>
        </p:nvCxnSpPr>
        <p:spPr>
          <a:xfrm flipH="1">
            <a:off x="2834130" y="3877045"/>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8454" y="4060388"/>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17" name="Picture 16"/>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23677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Customer Billed Event</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cxnSp>
        <p:nvCxnSpPr>
          <p:cNvPr id="39" name="Straight Arrow Connector 38"/>
          <p:cNvCxnSpPr/>
          <p:nvPr/>
        </p:nvCxnSpPr>
        <p:spPr>
          <a:xfrm flipV="1">
            <a:off x="4025567" y="3875059"/>
            <a:ext cx="0" cy="686815"/>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7855" y="4177919"/>
            <a:ext cx="264206" cy="264206"/>
          </a:xfrm>
          <a:prstGeom prst="rect">
            <a:avLst/>
          </a:prstGeom>
          <a:solidFill>
            <a:schemeClr val="bg1"/>
          </a:solidFill>
        </p:spPr>
      </p:pic>
      <p:cxnSp>
        <p:nvCxnSpPr>
          <p:cNvPr id="55" name="Straight Arrow Connector 54"/>
          <p:cNvCxnSpPr/>
          <p:nvPr/>
        </p:nvCxnSpPr>
        <p:spPr>
          <a:xfrm flipH="1">
            <a:off x="5835486" y="3867644"/>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3784" y="4024882"/>
            <a:ext cx="264206" cy="264206"/>
          </a:xfrm>
          <a:prstGeom prst="rect">
            <a:avLst/>
          </a:prstGeom>
          <a:solidFill>
            <a:schemeClr val="bg1"/>
          </a:solidFill>
        </p:spPr>
      </p:pic>
      <p:pic>
        <p:nvPicPr>
          <p:cNvPr id="15" name="Picture 14"/>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381609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Ready for Shipment Event</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cxnSp>
        <p:nvCxnSpPr>
          <p:cNvPr id="57" name="Straight Arrow Connector 56"/>
          <p:cNvCxnSpPr/>
          <p:nvPr/>
        </p:nvCxnSpPr>
        <p:spPr>
          <a:xfrm flipV="1">
            <a:off x="6680833" y="3882054"/>
            <a:ext cx="0" cy="686815"/>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121" y="4184914"/>
            <a:ext cx="264206" cy="264206"/>
          </a:xfrm>
          <a:prstGeom prst="rect">
            <a:avLst/>
          </a:prstGeom>
          <a:solidFill>
            <a:schemeClr val="bg1"/>
          </a:solidFill>
        </p:spPr>
      </p:pic>
      <p:pic>
        <p:nvPicPr>
          <p:cNvPr id="15" name="Picture 14"/>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2086210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Shipped</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pic>
        <p:nvPicPr>
          <p:cNvPr id="13" name="Picture 12"/>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1731241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Logger Consumes </a:t>
            </a:r>
            <a:r>
              <a:rPr lang="en-US" b="1" dirty="0" smtClean="0"/>
              <a:t>EVERY</a:t>
            </a:r>
            <a:r>
              <a:rPr lang="en-US" dirty="0" smtClean="0"/>
              <a:t> Event</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11" name="Picture 10"/>
          <p:cNvPicPr>
            <a:picLocks noChangeAspect="1"/>
          </p:cNvPicPr>
          <p:nvPr/>
        </p:nvPicPr>
        <p:blipFill>
          <a:blip r:embed="rId4"/>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203136086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Logger Consumes </a:t>
            </a:r>
            <a:r>
              <a:rPr lang="en-US" b="1" dirty="0" smtClean="0"/>
              <a:t>EVERY</a:t>
            </a:r>
            <a:r>
              <a:rPr lang="en-US" dirty="0" smtClean="0"/>
              <a:t> Event</a:t>
            </a:r>
            <a:endParaRPr lang="en-US" dirty="0"/>
          </a:p>
        </p:txBody>
      </p:sp>
      <p:pic>
        <p:nvPicPr>
          <p:cNvPr id="3" name="Picture 2"/>
          <p:cNvPicPr>
            <a:picLocks noChangeAspect="1"/>
          </p:cNvPicPr>
          <p:nvPr/>
        </p:nvPicPr>
        <p:blipFill>
          <a:blip r:embed="rId2"/>
          <a:stretch>
            <a:fillRect/>
          </a:stretch>
        </p:blipFill>
        <p:spPr>
          <a:xfrm>
            <a:off x="446106" y="2561838"/>
            <a:ext cx="11299788" cy="1734324"/>
          </a:xfrm>
          <a:prstGeom prst="rect">
            <a:avLst/>
          </a:prstGeom>
          <a:effectLst>
            <a:outerShdw blurRad="50800" dist="76200" dir="2700000" algn="tl" rotWithShape="0">
              <a:prstClr val="black">
                <a:alpha val="40000"/>
              </a:prstClr>
            </a:outerShdw>
          </a:effectLst>
        </p:spPr>
      </p:pic>
      <p:pic>
        <p:nvPicPr>
          <p:cNvPr id="4" name="Picture 3"/>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5270304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78251" y="853558"/>
            <a:ext cx="5453876" cy="5150883"/>
          </a:xfrm>
          <a:prstGeom prst="rect">
            <a:avLst/>
          </a:prstGeom>
        </p:spPr>
      </p:pic>
    </p:spTree>
    <p:extLst>
      <p:ext uri="{BB962C8B-B14F-4D97-AF65-F5344CB8AC3E}">
        <p14:creationId xmlns:p14="http://schemas.microsoft.com/office/powerpoint/2010/main" val="174480431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Further Reading</a:t>
            </a:r>
            <a:endParaRPr lang="en-US" dirty="0"/>
          </a:p>
        </p:txBody>
      </p:sp>
      <p:sp>
        <p:nvSpPr>
          <p:cNvPr id="7" name="Content Placeholder 6"/>
          <p:cNvSpPr>
            <a:spLocks noGrp="1"/>
          </p:cNvSpPr>
          <p:nvPr>
            <p:ph idx="1"/>
          </p:nvPr>
        </p:nvSpPr>
        <p:spPr>
          <a:xfrm>
            <a:off x="189571" y="1825625"/>
            <a:ext cx="11764536" cy="4351338"/>
          </a:xfrm>
        </p:spPr>
        <p:txBody>
          <a:bodyPr/>
          <a:lstStyle/>
          <a:p>
            <a:r>
              <a:rPr lang="en-US" dirty="0" smtClean="0"/>
              <a:t>THIS presentation (and code) on </a:t>
            </a:r>
            <a:r>
              <a:rPr lang="en-US" dirty="0" err="1" smtClean="0"/>
              <a:t>GitHub</a:t>
            </a:r>
            <a:r>
              <a:rPr lang="en-US" dirty="0" smtClean="0"/>
              <a:t> </a:t>
            </a:r>
          </a:p>
          <a:p>
            <a:pPr marL="0" indent="0">
              <a:buNone/>
            </a:pPr>
            <a:r>
              <a:rPr lang="en-US" dirty="0" smtClean="0">
                <a:hlinkClick r:id="rId2"/>
              </a:rPr>
              <a:t>https</a:t>
            </a:r>
            <a:r>
              <a:rPr lang="en-US" dirty="0">
                <a:hlinkClick r:id="rId2"/>
              </a:rPr>
              <a:t>://</a:t>
            </a:r>
            <a:r>
              <a:rPr lang="en-US" dirty="0" smtClean="0">
                <a:hlinkClick r:id="rId2"/>
              </a:rPr>
              <a:t>github.com/shawnewallace/choreographed_process</a:t>
            </a:r>
            <a:endParaRPr lang="en-US" dirty="0" smtClean="0"/>
          </a:p>
          <a:p>
            <a:r>
              <a:rPr lang="en-US" b="1" dirty="0" smtClean="0"/>
              <a:t>Stephan </a:t>
            </a:r>
            <a:r>
              <a:rPr lang="en-US" b="1" dirty="0" err="1" smtClean="0"/>
              <a:t>Norberg</a:t>
            </a:r>
            <a:r>
              <a:rPr lang="en-US" b="1" dirty="0"/>
              <a:t> </a:t>
            </a:r>
            <a:r>
              <a:rPr lang="en-US" b="1" dirty="0" smtClean="0"/>
              <a:t>EDA</a:t>
            </a:r>
          </a:p>
          <a:p>
            <a:pPr marL="0" indent="0">
              <a:buNone/>
            </a:pPr>
            <a:r>
              <a:rPr lang="en-US" dirty="0" smtClean="0">
                <a:hlinkClick r:id="rId3"/>
              </a:rPr>
              <a:t>http</a:t>
            </a:r>
            <a:r>
              <a:rPr lang="en-US" dirty="0">
                <a:hlinkClick r:id="rId3"/>
              </a:rPr>
              <a:t>://</a:t>
            </a:r>
            <a:r>
              <a:rPr lang="en-US" dirty="0" smtClean="0">
                <a:hlinkClick r:id="rId3"/>
              </a:rPr>
              <a:t>www.infoq.com/presentations/Domain-Event-Driven-Architecture</a:t>
            </a:r>
            <a:endParaRPr lang="en-US" dirty="0" smtClean="0"/>
          </a:p>
          <a:p>
            <a:r>
              <a:rPr lang="en-US" b="1" dirty="0" smtClean="0"/>
              <a:t>“Programming </a:t>
            </a:r>
            <a:r>
              <a:rPr lang="en-US" b="1" dirty="0"/>
              <a:t>Without a Call </a:t>
            </a:r>
            <a:r>
              <a:rPr lang="en-US" b="1" dirty="0" smtClean="0"/>
              <a:t>Stack” </a:t>
            </a:r>
          </a:p>
          <a:p>
            <a:pPr marL="0" indent="0">
              <a:buNone/>
            </a:pPr>
            <a:r>
              <a:rPr lang="en-US" dirty="0" smtClean="0">
                <a:hlinkClick r:id="rId4"/>
              </a:rPr>
              <a:t>http</a:t>
            </a:r>
            <a:r>
              <a:rPr lang="en-US" dirty="0">
                <a:hlinkClick r:id="rId4"/>
              </a:rPr>
              <a:t>://</a:t>
            </a:r>
            <a:r>
              <a:rPr lang="en-US" dirty="0" smtClean="0">
                <a:hlinkClick r:id="rId4"/>
              </a:rPr>
              <a:t>www.enterpriseintegrationpatterns.com/docs/EDA.pdf</a:t>
            </a:r>
            <a:endParaRPr lang="en-US" dirty="0" smtClean="0"/>
          </a:p>
          <a:p>
            <a:r>
              <a:rPr lang="en-US" b="1" dirty="0" smtClean="0"/>
              <a:t>“Event-Driven </a:t>
            </a:r>
            <a:r>
              <a:rPr lang="en-US" b="1" dirty="0"/>
              <a:t>Architecture </a:t>
            </a:r>
            <a:r>
              <a:rPr lang="en-US" b="1" dirty="0" smtClean="0"/>
              <a:t>Overview”</a:t>
            </a:r>
          </a:p>
          <a:p>
            <a:r>
              <a:rPr lang="en-US" dirty="0" smtClean="0"/>
              <a:t>http</a:t>
            </a:r>
            <a:r>
              <a:rPr lang="en-US" dirty="0"/>
              <a:t>://</a:t>
            </a:r>
            <a:r>
              <a:rPr lang="en-US" dirty="0" err="1"/>
              <a:t>www.omg.org</a:t>
            </a:r>
            <a:r>
              <a:rPr lang="en-US" dirty="0"/>
              <a:t>/</a:t>
            </a:r>
            <a:r>
              <a:rPr lang="en-US" dirty="0" err="1"/>
              <a:t>soa</a:t>
            </a:r>
            <a:r>
              <a:rPr lang="en-US" dirty="0"/>
              <a:t>/Uploaded%20Docs/EDA/bda2-2-06cc.pdf</a:t>
            </a:r>
            <a:endParaRPr lang="en-US" dirty="0" smtClean="0"/>
          </a:p>
          <a:p>
            <a:endParaRPr lang="en-US" dirty="0" smtClean="0"/>
          </a:p>
          <a:p>
            <a:endParaRPr lang="en-US" dirty="0"/>
          </a:p>
        </p:txBody>
      </p:sp>
    </p:spTree>
    <p:extLst>
      <p:ext uri="{BB962C8B-B14F-4D97-AF65-F5344CB8AC3E}">
        <p14:creationId xmlns:p14="http://schemas.microsoft.com/office/powerpoint/2010/main" val="132301347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43776" y="0"/>
            <a:ext cx="9144000" cy="6858000"/>
          </a:xfrm>
          <a:prstGeom prst="rect">
            <a:avLst/>
          </a:prstGeom>
        </p:spPr>
      </p:pic>
    </p:spTree>
    <p:extLst>
      <p:ext uri="{BB962C8B-B14F-4D97-AF65-F5344CB8AC3E}">
        <p14:creationId xmlns:p14="http://schemas.microsoft.com/office/powerpoint/2010/main" val="33645763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Event-driven architecture is a versatile approach to designing complex software systems. These systems tend to be easier to model for an organization as EDA embraces Conway’s Law and can often be modeled as a finite state machine. Event-driven architecture is not a new concept, but as more organizations embrace micro services, this approach to system design has become appropriate in more situations. In this talk we’ll: introduce event-driven architecture, talk about key components, look at a sample implementation of a retail system.</a:t>
            </a:r>
            <a:endParaRPr lang="en-US" dirty="0"/>
          </a:p>
        </p:txBody>
      </p:sp>
    </p:spTree>
    <p:extLst>
      <p:ext uri="{BB962C8B-B14F-4D97-AF65-F5344CB8AC3E}">
        <p14:creationId xmlns:p14="http://schemas.microsoft.com/office/powerpoint/2010/main" val="8400082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Monolithic</a:t>
            </a:r>
            <a:endParaRPr lang="en-US" dirty="0"/>
          </a:p>
        </p:txBody>
      </p:sp>
      <p:sp>
        <p:nvSpPr>
          <p:cNvPr id="5" name="Rounded Rectangle 4"/>
          <p:cNvSpPr/>
          <p:nvPr/>
        </p:nvSpPr>
        <p:spPr>
          <a:xfrm>
            <a:off x="3666784" y="283724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6" name="Rounded Rectangle 5"/>
          <p:cNvSpPr/>
          <p:nvPr/>
        </p:nvSpPr>
        <p:spPr>
          <a:xfrm>
            <a:off x="5352364" y="286438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7" name="Rounded Rectangle 6"/>
          <p:cNvSpPr/>
          <p:nvPr/>
        </p:nvSpPr>
        <p:spPr>
          <a:xfrm>
            <a:off x="3980762" y="3508872"/>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8" name="Rounded Rectangle 7"/>
          <p:cNvSpPr/>
          <p:nvPr/>
        </p:nvSpPr>
        <p:spPr>
          <a:xfrm>
            <a:off x="4751026" y="394444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9" name="Rounded Rectangle 8"/>
          <p:cNvSpPr/>
          <p:nvPr/>
        </p:nvSpPr>
        <p:spPr>
          <a:xfrm>
            <a:off x="5808645" y="342900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4" name="Rounded Rectangle 3"/>
          <p:cNvSpPr/>
          <p:nvPr/>
        </p:nvSpPr>
        <p:spPr>
          <a:xfrm>
            <a:off x="4626168" y="2401677"/>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pic>
        <p:nvPicPr>
          <p:cNvPr id="10" name="Picture 9"/>
          <p:cNvPicPr>
            <a:picLocks noChangeAspect="1"/>
          </p:cNvPicPr>
          <p:nvPr/>
        </p:nvPicPr>
        <p:blipFill>
          <a:blip r:embed="rId3"/>
          <a:stretch>
            <a:fillRect/>
          </a:stretch>
        </p:blipFill>
        <p:spPr>
          <a:xfrm>
            <a:off x="9993041" y="6258519"/>
            <a:ext cx="2108200" cy="482600"/>
          </a:xfrm>
          <a:prstGeom prst="rect">
            <a:avLst/>
          </a:prstGeom>
        </p:spPr>
      </p:pic>
    </p:spTree>
    <p:extLst>
      <p:ext uri="{BB962C8B-B14F-4D97-AF65-F5344CB8AC3E}">
        <p14:creationId xmlns:p14="http://schemas.microsoft.com/office/powerpoint/2010/main" val="1617556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500"/>
                            </p:stCondLst>
                            <p:childTnLst>
                              <p:par>
                                <p:cTn id="14" presetID="10" presetClass="entr" presetSubtype="0" fill="hold" grpId="0" nodeType="afterEffect">
                                  <p:stCondLst>
                                    <p:cond delay="10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par>
                          <p:cTn id="17" fill="hold">
                            <p:stCondLst>
                              <p:cond delay="2000"/>
                            </p:stCondLst>
                            <p:childTnLst>
                              <p:par>
                                <p:cTn id="18" presetID="10" presetClass="entr" presetSubtype="0" fill="hold" grpId="0" nodeType="afterEffect">
                                  <p:stCondLst>
                                    <p:cond delay="100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par>
                          <p:cTn id="21" fill="hold">
                            <p:stCondLst>
                              <p:cond delay="3500"/>
                            </p:stCondLst>
                            <p:childTnLst>
                              <p:par>
                                <p:cTn id="22" presetID="10" presetClass="entr" presetSubtype="0" fill="hold" grpId="0" nodeType="afterEffect">
                                  <p:stCondLst>
                                    <p:cond delay="100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par>
                          <p:cTn id="25" fill="hold">
                            <p:stCondLst>
                              <p:cond delay="5000"/>
                            </p:stCondLst>
                            <p:childTnLst>
                              <p:par>
                                <p:cTn id="26" presetID="10" presetClass="entr" presetSubtype="0" fill="hold" grpId="0" nodeType="afterEffect">
                                  <p:stCondLst>
                                    <p:cond delay="10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problem with ‘Monolith First’</a:t>
            </a:r>
            <a:endParaRPr lang="en-US" dirty="0"/>
          </a:p>
        </p:txBody>
      </p:sp>
      <p:sp>
        <p:nvSpPr>
          <p:cNvPr id="4" name="Content Placeholder 3"/>
          <p:cNvSpPr>
            <a:spLocks noGrp="1"/>
          </p:cNvSpPr>
          <p:nvPr>
            <p:ph idx="1"/>
          </p:nvPr>
        </p:nvSpPr>
        <p:spPr/>
        <p:txBody>
          <a:bodyPr anchor="ctr"/>
          <a:lstStyle/>
          <a:p>
            <a:pPr marL="0" indent="0" algn="ctr">
              <a:buNone/>
            </a:pPr>
            <a:r>
              <a:rPr lang="en-US" dirty="0" smtClean="0"/>
              <a:t>A product of our agile approach to our projects</a:t>
            </a:r>
            <a:r>
              <a:rPr lang="is-IS" dirty="0" smtClean="0"/>
              <a:t>…</a:t>
            </a:r>
            <a:r>
              <a:rPr lang="en-US" dirty="0" smtClean="0"/>
              <a:t>smaller features finished earlier. </a:t>
            </a:r>
          </a:p>
          <a:p>
            <a:pPr marL="0" indent="0" algn="ctr">
              <a:buNone/>
            </a:pPr>
            <a:r>
              <a:rPr lang="en-US" dirty="0" smtClean="0"/>
              <a:t>The goal is to deploy more often…this is hard.</a:t>
            </a:r>
          </a:p>
          <a:p>
            <a:pPr marL="0" indent="0" algn="ctr">
              <a:buNone/>
            </a:pPr>
            <a:r>
              <a:rPr lang="en-US" dirty="0" smtClean="0"/>
              <a:t>One solution is to have smaller applications.</a:t>
            </a:r>
            <a:endParaRPr lang="en-US" dirty="0"/>
          </a:p>
        </p:txBody>
      </p:sp>
      <p:pic>
        <p:nvPicPr>
          <p:cNvPr id="5" name="Picture 4"/>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1155337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xEl>
                                              <p:pRg st="2" end="2"/>
                                            </p:txEl>
                                          </p:spTgt>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Monolithic</a:t>
            </a:r>
            <a:endParaRPr lang="en-US" dirty="0"/>
          </a:p>
        </p:txBody>
      </p:sp>
      <p:sp>
        <p:nvSpPr>
          <p:cNvPr id="5" name="Rounded Rectangle 4"/>
          <p:cNvSpPr/>
          <p:nvPr/>
        </p:nvSpPr>
        <p:spPr>
          <a:xfrm>
            <a:off x="3666784" y="283724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6" name="Rounded Rectangle 5"/>
          <p:cNvSpPr/>
          <p:nvPr/>
        </p:nvSpPr>
        <p:spPr>
          <a:xfrm>
            <a:off x="5352364" y="286438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7" name="Rounded Rectangle 6"/>
          <p:cNvSpPr/>
          <p:nvPr/>
        </p:nvSpPr>
        <p:spPr>
          <a:xfrm>
            <a:off x="3980762" y="3508872"/>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8" name="Rounded Rectangle 7"/>
          <p:cNvSpPr/>
          <p:nvPr/>
        </p:nvSpPr>
        <p:spPr>
          <a:xfrm>
            <a:off x="4751026" y="394444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9" name="Rounded Rectangle 8"/>
          <p:cNvSpPr/>
          <p:nvPr/>
        </p:nvSpPr>
        <p:spPr>
          <a:xfrm>
            <a:off x="5808645" y="342900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4" name="Rounded Rectangle 3"/>
          <p:cNvSpPr/>
          <p:nvPr/>
        </p:nvSpPr>
        <p:spPr>
          <a:xfrm>
            <a:off x="4626168" y="2401677"/>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pic>
        <p:nvPicPr>
          <p:cNvPr id="10" name="Picture 9"/>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517022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SOA</a:t>
            </a:r>
            <a:endParaRPr lang="en-US" dirty="0"/>
          </a:p>
        </p:txBody>
      </p:sp>
      <p:sp>
        <p:nvSpPr>
          <p:cNvPr id="4" name="Rounded Rectangle 3"/>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7" name="Rounded Rectangle 6"/>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8" name="Rounded Rectangle 7"/>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10" name="Rounded Rectangle 9"/>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11" name="Rounded Rectangle 10"/>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12" name="Rounded Rectangle 11"/>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pic>
        <p:nvPicPr>
          <p:cNvPr id="9" name="Picture 8"/>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72870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SOA</a:t>
            </a:r>
            <a:endParaRPr lang="en-US" dirty="0"/>
          </a:p>
        </p:txBody>
      </p:sp>
      <p:sp>
        <p:nvSpPr>
          <p:cNvPr id="4" name="Rounded Rectangle 3"/>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7" name="Rounded Rectangle 6"/>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8" name="Rounded Rectangle 7"/>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10" name="Rounded Rectangle 9"/>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11" name="Rounded Rectangle 10"/>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12" name="Rounded Rectangle 11"/>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15" name="Straight Arrow Connector 14"/>
          <p:cNvCxnSpPr>
            <a:stCxn id="4" idx="3"/>
            <a:endCxn id="7" idx="1"/>
          </p:cNvCxnSpPr>
          <p:nvPr/>
        </p:nvCxnSpPr>
        <p:spPr>
          <a:xfrm>
            <a:off x="4582100" y="2495321"/>
            <a:ext cx="42231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endCxn id="11" idx="0"/>
          </p:cNvCxnSpPr>
          <p:nvPr/>
        </p:nvCxnSpPr>
        <p:spPr>
          <a:xfrm>
            <a:off x="3524481" y="2839169"/>
            <a:ext cx="2537552" cy="174935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7" idx="3"/>
            <a:endCxn id="8" idx="1"/>
          </p:cNvCxnSpPr>
          <p:nvPr/>
        </p:nvCxnSpPr>
        <p:spPr>
          <a:xfrm>
            <a:off x="7119652" y="2495321"/>
            <a:ext cx="42231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7" idx="2"/>
            <a:endCxn id="12" idx="0"/>
          </p:cNvCxnSpPr>
          <p:nvPr/>
        </p:nvCxnSpPr>
        <p:spPr>
          <a:xfrm>
            <a:off x="6062033" y="2864386"/>
            <a:ext cx="2537552"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4" idx="2"/>
            <a:endCxn id="12" idx="0"/>
          </p:cNvCxnSpPr>
          <p:nvPr/>
        </p:nvCxnSpPr>
        <p:spPr>
          <a:xfrm>
            <a:off x="3524481" y="2864386"/>
            <a:ext cx="5075104"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8" idx="2"/>
            <a:endCxn id="10" idx="0"/>
          </p:cNvCxnSpPr>
          <p:nvPr/>
        </p:nvCxnSpPr>
        <p:spPr>
          <a:xfrm flipH="1">
            <a:off x="3524481" y="2864386"/>
            <a:ext cx="5075104"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8" idx="2"/>
            <a:endCxn id="12" idx="0"/>
          </p:cNvCxnSpPr>
          <p:nvPr/>
        </p:nvCxnSpPr>
        <p:spPr>
          <a:xfrm>
            <a:off x="8599585" y="2864386"/>
            <a:ext cx="0"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7" idx="2"/>
            <a:endCxn id="11" idx="0"/>
          </p:cNvCxnSpPr>
          <p:nvPr/>
        </p:nvCxnSpPr>
        <p:spPr>
          <a:xfrm>
            <a:off x="6062033" y="2864386"/>
            <a:ext cx="0"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4" idx="2"/>
            <a:endCxn id="10" idx="0"/>
          </p:cNvCxnSpPr>
          <p:nvPr/>
        </p:nvCxnSpPr>
        <p:spPr>
          <a:xfrm>
            <a:off x="3524481" y="2864386"/>
            <a:ext cx="0"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11" idx="1"/>
            <a:endCxn id="10" idx="3"/>
          </p:cNvCxnSpPr>
          <p:nvPr/>
        </p:nvCxnSpPr>
        <p:spPr>
          <a:xfrm flipH="1">
            <a:off x="4582100" y="4957590"/>
            <a:ext cx="42231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4352173" y="5695720"/>
            <a:ext cx="3419719" cy="707886"/>
          </a:xfrm>
          <a:prstGeom prst="rect">
            <a:avLst/>
          </a:prstGeom>
          <a:noFill/>
        </p:spPr>
        <p:txBody>
          <a:bodyPr wrap="none" rtlCol="0">
            <a:spAutoFit/>
          </a:bodyPr>
          <a:lstStyle/>
          <a:p>
            <a:r>
              <a:rPr lang="en-US" sz="4000" dirty="0" smtClean="0">
                <a:solidFill>
                  <a:srgbClr val="C00000"/>
                </a:solidFill>
              </a:rPr>
              <a:t>Tightly Coupled</a:t>
            </a:r>
            <a:endParaRPr lang="en-US" sz="4000" dirty="0">
              <a:solidFill>
                <a:srgbClr val="C00000"/>
              </a:solidFill>
            </a:endParaRPr>
          </a:p>
        </p:txBody>
      </p:sp>
      <p:pic>
        <p:nvPicPr>
          <p:cNvPr id="21" name="Picture 20"/>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123443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16"/>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nodeType="afterEffect">
                                  <p:stCondLst>
                                    <p:cond delay="500"/>
                                  </p:stCondLst>
                                  <p:childTnLst>
                                    <p:set>
                                      <p:cBhvr>
                                        <p:cTn id="12" dur="1" fill="hold">
                                          <p:stCondLst>
                                            <p:cond delay="0"/>
                                          </p:stCondLst>
                                        </p:cTn>
                                        <p:tgtEl>
                                          <p:spTgt spid="22"/>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nodeType="afterEffect">
                                  <p:stCondLst>
                                    <p:cond delay="500"/>
                                  </p:stCondLst>
                                  <p:childTnLst>
                                    <p:set>
                                      <p:cBhvr>
                                        <p:cTn id="15" dur="1" fill="hold">
                                          <p:stCondLst>
                                            <p:cond delay="0"/>
                                          </p:stCondLst>
                                        </p:cTn>
                                        <p:tgtEl>
                                          <p:spTgt spid="24"/>
                                        </p:tgtEl>
                                        <p:attrNameLst>
                                          <p:attrName>style.visibility</p:attrName>
                                        </p:attrNameLst>
                                      </p:cBhvr>
                                      <p:to>
                                        <p:strVal val="visible"/>
                                      </p:to>
                                    </p:set>
                                  </p:childTnLst>
                                </p:cTn>
                              </p:par>
                            </p:childTnLst>
                          </p:cTn>
                        </p:par>
                        <p:par>
                          <p:cTn id="16" fill="hold">
                            <p:stCondLst>
                              <p:cond delay="1500"/>
                            </p:stCondLst>
                            <p:childTnLst>
                              <p:par>
                                <p:cTn id="17" presetID="1" presetClass="entr" presetSubtype="0" fill="hold" nodeType="afterEffect">
                                  <p:stCondLst>
                                    <p:cond delay="500"/>
                                  </p:stCondLst>
                                  <p:childTnLst>
                                    <p:set>
                                      <p:cBhvr>
                                        <p:cTn id="18" dur="1" fill="hold">
                                          <p:stCondLst>
                                            <p:cond delay="0"/>
                                          </p:stCondLst>
                                        </p:cTn>
                                        <p:tgtEl>
                                          <p:spTgt spid="54"/>
                                        </p:tgtEl>
                                        <p:attrNameLst>
                                          <p:attrName>style.visibility</p:attrName>
                                        </p:attrNameLst>
                                      </p:cBhvr>
                                      <p:to>
                                        <p:strVal val="visible"/>
                                      </p:to>
                                    </p:set>
                                  </p:childTnLst>
                                </p:cTn>
                              </p:par>
                            </p:childTnLst>
                          </p:cTn>
                        </p:par>
                        <p:par>
                          <p:cTn id="19" fill="hold">
                            <p:stCondLst>
                              <p:cond delay="2000"/>
                            </p:stCondLst>
                            <p:childTnLst>
                              <p:par>
                                <p:cTn id="20" presetID="1" presetClass="entr" presetSubtype="0" fill="hold" nodeType="afterEffect">
                                  <p:stCondLst>
                                    <p:cond delay="500"/>
                                  </p:stCondLst>
                                  <p:childTnLst>
                                    <p:set>
                                      <p:cBhvr>
                                        <p:cTn id="21" dur="1" fill="hold">
                                          <p:stCondLst>
                                            <p:cond delay="0"/>
                                          </p:stCondLst>
                                        </p:cTn>
                                        <p:tgtEl>
                                          <p:spTgt spid="26"/>
                                        </p:tgtEl>
                                        <p:attrNameLst>
                                          <p:attrName>style.visibility</p:attrName>
                                        </p:attrNameLst>
                                      </p:cBhvr>
                                      <p:to>
                                        <p:strVal val="visible"/>
                                      </p:to>
                                    </p:set>
                                  </p:childTnLst>
                                </p:cTn>
                              </p:par>
                            </p:childTnLst>
                          </p:cTn>
                        </p:par>
                        <p:par>
                          <p:cTn id="22" fill="hold">
                            <p:stCondLst>
                              <p:cond delay="2500"/>
                            </p:stCondLst>
                            <p:childTnLst>
                              <p:par>
                                <p:cTn id="23" presetID="1" presetClass="entr" presetSubtype="0" fill="hold" nodeType="afterEffect">
                                  <p:stCondLst>
                                    <p:cond delay="500"/>
                                  </p:stCondLst>
                                  <p:childTnLst>
                                    <p:set>
                                      <p:cBhvr>
                                        <p:cTn id="24" dur="1" fill="hold">
                                          <p:stCondLst>
                                            <p:cond delay="0"/>
                                          </p:stCondLst>
                                        </p:cTn>
                                        <p:tgtEl>
                                          <p:spTgt spid="15"/>
                                        </p:tgtEl>
                                        <p:attrNameLst>
                                          <p:attrName>style.visibility</p:attrName>
                                        </p:attrNameLst>
                                      </p:cBhvr>
                                      <p:to>
                                        <p:strVal val="visible"/>
                                      </p:to>
                                    </p:set>
                                  </p:childTnLst>
                                </p:cTn>
                              </p:par>
                            </p:childTnLst>
                          </p:cTn>
                        </p:par>
                        <p:par>
                          <p:cTn id="25" fill="hold">
                            <p:stCondLst>
                              <p:cond delay="3000"/>
                            </p:stCondLst>
                            <p:childTnLst>
                              <p:par>
                                <p:cTn id="26" presetID="1" presetClass="entr" presetSubtype="0" fill="hold" nodeType="afterEffect">
                                  <p:stCondLst>
                                    <p:cond delay="500"/>
                                  </p:stCondLst>
                                  <p:childTnLst>
                                    <p:set>
                                      <p:cBhvr>
                                        <p:cTn id="27" dur="1" fill="hold">
                                          <p:stCondLst>
                                            <p:cond delay="0"/>
                                          </p:stCondLst>
                                        </p:cTn>
                                        <p:tgtEl>
                                          <p:spTgt spid="18"/>
                                        </p:tgtEl>
                                        <p:attrNameLst>
                                          <p:attrName>style.visibility</p:attrName>
                                        </p:attrNameLst>
                                      </p:cBhvr>
                                      <p:to>
                                        <p:strVal val="visible"/>
                                      </p:to>
                                    </p:set>
                                  </p:childTnLst>
                                </p:cTn>
                              </p:par>
                            </p:childTnLst>
                          </p:cTn>
                        </p:par>
                        <p:par>
                          <p:cTn id="28" fill="hold">
                            <p:stCondLst>
                              <p:cond delay="3500"/>
                            </p:stCondLst>
                            <p:childTnLst>
                              <p:par>
                                <p:cTn id="29" presetID="1" presetClass="entr" presetSubtype="0" fill="hold" nodeType="afterEffect">
                                  <p:stCondLst>
                                    <p:cond delay="500"/>
                                  </p:stCondLst>
                                  <p:childTnLst>
                                    <p:set>
                                      <p:cBhvr>
                                        <p:cTn id="30" dur="1" fill="hold">
                                          <p:stCondLst>
                                            <p:cond delay="0"/>
                                          </p:stCondLst>
                                        </p:cTn>
                                        <p:tgtEl>
                                          <p:spTgt spid="20"/>
                                        </p:tgtEl>
                                        <p:attrNameLst>
                                          <p:attrName>style.visibility</p:attrName>
                                        </p:attrNameLst>
                                      </p:cBhvr>
                                      <p:to>
                                        <p:strVal val="visible"/>
                                      </p:to>
                                    </p:set>
                                  </p:childTnLst>
                                </p:cTn>
                              </p:par>
                            </p:childTnLst>
                          </p:cTn>
                        </p:par>
                        <p:par>
                          <p:cTn id="31" fill="hold">
                            <p:stCondLst>
                              <p:cond delay="4000"/>
                            </p:stCondLst>
                            <p:childTnLst>
                              <p:par>
                                <p:cTn id="32" presetID="1" presetClass="entr" presetSubtype="0" fill="hold" nodeType="afterEffect">
                                  <p:stCondLst>
                                    <p:cond delay="500"/>
                                  </p:stCondLst>
                                  <p:childTnLst>
                                    <p:set>
                                      <p:cBhvr>
                                        <p:cTn id="33" dur="1" fill="hold">
                                          <p:stCondLst>
                                            <p:cond delay="0"/>
                                          </p:stCondLst>
                                        </p:cTn>
                                        <p:tgtEl>
                                          <p:spTgt spid="2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8"/>
                                        </p:tgtEl>
                                        <p:attrNameLst>
                                          <p:attrName>style.visibility</p:attrName>
                                        </p:attrNameLst>
                                      </p:cBhvr>
                                      <p:to>
                                        <p:strVal val="visible"/>
                                      </p:to>
                                    </p:set>
                                    <p:animEffect transition="in" filter="fade">
                                      <p:cBhvr>
                                        <p:cTn id="38"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SOA with Enterprise Service Bus</a:t>
            </a:r>
            <a:endParaRPr lang="en-US" dirty="0"/>
          </a:p>
        </p:txBody>
      </p:sp>
      <p:sp>
        <p:nvSpPr>
          <p:cNvPr id="4" name="Rounded Rectangle 3"/>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7" name="Rounded Rectangle 6"/>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8" name="Rounded Rectangle 7"/>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10" name="Rounded Rectangle 9"/>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11" name="Rounded Rectangle 10"/>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12" name="Rounded Rectangle 11"/>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15" name="Straight Arrow Connector 14"/>
          <p:cNvCxnSpPr>
            <a:stCxn id="4" idx="2"/>
          </p:cNvCxnSpPr>
          <p:nvPr/>
        </p:nvCxnSpPr>
        <p:spPr>
          <a:xfrm flipH="1">
            <a:off x="3523785" y="2864386"/>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3805789" y="5719073"/>
            <a:ext cx="4580421" cy="707886"/>
          </a:xfrm>
          <a:prstGeom prst="rect">
            <a:avLst/>
          </a:prstGeom>
          <a:noFill/>
        </p:spPr>
        <p:txBody>
          <a:bodyPr wrap="none" rtlCol="0">
            <a:spAutoFit/>
          </a:bodyPr>
          <a:lstStyle/>
          <a:p>
            <a:r>
              <a:rPr lang="en-US" sz="4000" smtClean="0">
                <a:solidFill>
                  <a:srgbClr val="C00000"/>
                </a:solidFill>
              </a:rPr>
              <a:t>STILL Tightly </a:t>
            </a:r>
            <a:r>
              <a:rPr lang="en-US" sz="4000" dirty="0" smtClean="0">
                <a:solidFill>
                  <a:srgbClr val="C00000"/>
                </a:solidFill>
              </a:rPr>
              <a:t>Coupled</a:t>
            </a:r>
            <a:endParaRPr lang="en-US" sz="4000" dirty="0">
              <a:solidFill>
                <a:srgbClr val="C00000"/>
              </a:solidFill>
            </a:endParaRPr>
          </a:p>
        </p:txBody>
      </p:sp>
      <p:sp>
        <p:nvSpPr>
          <p:cNvPr id="21" name="Rounded Rectangle 20"/>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Enterprise Service Bus</a:t>
            </a:r>
            <a:endParaRPr lang="en-US" dirty="0"/>
          </a:p>
        </p:txBody>
      </p:sp>
      <p:cxnSp>
        <p:nvCxnSpPr>
          <p:cNvPr id="28" name="Straight Arrow Connector 27"/>
          <p:cNvCxnSpPr/>
          <p:nvPr/>
        </p:nvCxnSpPr>
        <p:spPr>
          <a:xfrm flipH="1">
            <a:off x="6061336" y="2885961"/>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a:off x="8598887" y="2821236"/>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H="1">
            <a:off x="3523089" y="3871970"/>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6061336" y="3893443"/>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H="1">
            <a:off x="8598191" y="3828820"/>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7" name="Picture 16"/>
          <p:cNvPicPr>
            <a:picLocks noChangeAspect="1"/>
          </p:cNvPicPr>
          <p:nvPr/>
        </p:nvPicPr>
        <p:blipFill>
          <a:blip r:embed="rId3"/>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1233399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15"/>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28"/>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29"/>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30"/>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31"/>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3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Driven Architecture</a:t>
            </a:r>
            <a:endParaRPr lang="en-US" dirty="0"/>
          </a:p>
        </p:txBody>
      </p:sp>
      <p:sp>
        <p:nvSpPr>
          <p:cNvPr id="3" name="Content Placeholder 2"/>
          <p:cNvSpPr>
            <a:spLocks noGrp="1"/>
          </p:cNvSpPr>
          <p:nvPr>
            <p:ph idx="1"/>
          </p:nvPr>
        </p:nvSpPr>
        <p:spPr/>
        <p:txBody>
          <a:bodyPr/>
          <a:lstStyle/>
          <a:p>
            <a:r>
              <a:rPr lang="en-US" dirty="0" smtClean="0"/>
              <a:t>An Event is represents something that happens in a domain</a:t>
            </a:r>
          </a:p>
          <a:p>
            <a:pPr lvl="1"/>
            <a:r>
              <a:rPr lang="en-US" dirty="0" smtClean="0"/>
              <a:t>Customer Submits Order</a:t>
            </a:r>
          </a:p>
          <a:p>
            <a:pPr lvl="1"/>
            <a:r>
              <a:rPr lang="en-US" dirty="0" smtClean="0"/>
              <a:t>Customer Billed</a:t>
            </a:r>
          </a:p>
          <a:p>
            <a:pPr lvl="1"/>
            <a:r>
              <a:rPr lang="en-US" dirty="0" smtClean="0"/>
              <a:t>Payment Received</a:t>
            </a:r>
          </a:p>
          <a:p>
            <a:pPr lvl="1"/>
            <a:r>
              <a:rPr lang="en-US" dirty="0" smtClean="0"/>
              <a:t>Order Ready for Shipment</a:t>
            </a:r>
          </a:p>
          <a:p>
            <a:pPr lvl="1"/>
            <a:r>
              <a:rPr lang="en-US" dirty="0" smtClean="0"/>
              <a:t>Order Shipped</a:t>
            </a:r>
          </a:p>
          <a:p>
            <a:r>
              <a:rPr lang="en-US" dirty="0" smtClean="0"/>
              <a:t>While Events and their payload are designed at the enterprise system level, their implementations are left to the specific subsystems.</a:t>
            </a:r>
            <a:endParaRPr lang="en-US" dirty="0"/>
          </a:p>
        </p:txBody>
      </p:sp>
      <p:pic>
        <p:nvPicPr>
          <p:cNvPr id="4" name="Picture 3"/>
          <p:cNvPicPr>
            <a:picLocks noChangeAspect="1"/>
          </p:cNvPicPr>
          <p:nvPr/>
        </p:nvPicPr>
        <p:blipFill>
          <a:blip r:embed="rId2"/>
          <a:stretch>
            <a:fillRect/>
          </a:stretch>
        </p:blipFill>
        <p:spPr>
          <a:xfrm>
            <a:off x="9993041" y="6247368"/>
            <a:ext cx="2108200" cy="482600"/>
          </a:xfrm>
          <a:prstGeom prst="rect">
            <a:avLst/>
          </a:prstGeom>
        </p:spPr>
      </p:pic>
    </p:spTree>
    <p:extLst>
      <p:ext uri="{BB962C8B-B14F-4D97-AF65-F5344CB8AC3E}">
        <p14:creationId xmlns:p14="http://schemas.microsoft.com/office/powerpoint/2010/main" val="8955541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812</TotalTime>
  <Words>780</Words>
  <Application>Microsoft Macintosh PowerPoint</Application>
  <PresentationFormat>Widescreen</PresentationFormat>
  <Paragraphs>203</Paragraphs>
  <Slides>29</Slides>
  <Notes>17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Verdana</vt:lpstr>
      <vt:lpstr>Office Theme</vt:lpstr>
      <vt:lpstr>Event Driven Architecture</vt:lpstr>
      <vt:lpstr>The Great Debate…</vt:lpstr>
      <vt:lpstr>Monolithic</vt:lpstr>
      <vt:lpstr>A problem with ‘Monolith First’</vt:lpstr>
      <vt:lpstr>Monolithic</vt:lpstr>
      <vt:lpstr>SOA</vt:lpstr>
      <vt:lpstr>SOA</vt:lpstr>
      <vt:lpstr>SOA with Enterprise Service Bus</vt:lpstr>
      <vt:lpstr>Event Driven Architecture</vt:lpstr>
      <vt:lpstr>Event Driven Architecture</vt:lpstr>
      <vt:lpstr>Loosely Coupled</vt:lpstr>
      <vt:lpstr>Easy to Integrate New Systems</vt:lpstr>
      <vt:lpstr>Easy to Test</vt:lpstr>
      <vt:lpstr>Scales</vt:lpstr>
      <vt:lpstr>PowerPoint Presentation</vt:lpstr>
      <vt:lpstr>Easily Modeled as a finite state diagram</vt:lpstr>
      <vt:lpstr>Other benefits</vt:lpstr>
      <vt:lpstr>A Retail System</vt:lpstr>
      <vt:lpstr>A Retail System – Platform Agnostic</vt:lpstr>
      <vt:lpstr>Order Accepted Event is generated</vt:lpstr>
      <vt:lpstr>Customer Billed Event</vt:lpstr>
      <vt:lpstr>Order Ready for Shipment Event</vt:lpstr>
      <vt:lpstr>Order Shipped</vt:lpstr>
      <vt:lpstr>Logger Consumes EVERY Event</vt:lpstr>
      <vt:lpstr>Logger Consumes EVERY Event</vt:lpstr>
      <vt:lpstr>PowerPoint Presentation</vt:lpstr>
      <vt:lpstr>For Further Reading</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Driven Architecture</dc:title>
  <dc:creator>Shawn Wallace</dc:creator>
  <cp:lastModifiedBy>Shawn Wallace</cp:lastModifiedBy>
  <cp:revision>66</cp:revision>
  <dcterms:created xsi:type="dcterms:W3CDTF">2015-08-20T01:57:09Z</dcterms:created>
  <dcterms:modified xsi:type="dcterms:W3CDTF">2016-02-24T18:31:31Z</dcterms:modified>
</cp:coreProperties>
</file>

<file path=docProps/thumbnail.jpeg>
</file>